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10" r:id="rId2"/>
  </p:sldMasterIdLst>
  <p:notesMasterIdLst>
    <p:notesMasterId r:id="rId19"/>
  </p:notesMasterIdLst>
  <p:handoutMasterIdLst>
    <p:handoutMasterId r:id="rId20"/>
  </p:handoutMasterIdLst>
  <p:sldIdLst>
    <p:sldId id="258" r:id="rId3"/>
    <p:sldId id="397" r:id="rId4"/>
    <p:sldId id="327" r:id="rId5"/>
    <p:sldId id="386" r:id="rId6"/>
    <p:sldId id="387" r:id="rId7"/>
    <p:sldId id="399" r:id="rId8"/>
    <p:sldId id="405" r:id="rId9"/>
    <p:sldId id="372" r:id="rId10"/>
    <p:sldId id="400" r:id="rId11"/>
    <p:sldId id="401" r:id="rId12"/>
    <p:sldId id="404" r:id="rId13"/>
    <p:sldId id="402" r:id="rId14"/>
    <p:sldId id="406" r:id="rId15"/>
    <p:sldId id="403" r:id="rId16"/>
    <p:sldId id="348" r:id="rId17"/>
    <p:sldId id="312" r:id="rId18"/>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94">
          <p15:clr>
            <a:srgbClr val="A4A3A4"/>
          </p15:clr>
        </p15:guide>
        <p15:guide id="2" pos="56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CC"/>
    <a:srgbClr val="000000"/>
    <a:srgbClr val="CC0066"/>
    <a:srgbClr val="CC0000"/>
    <a:srgbClr val="00407A"/>
    <a:srgbClr val="116E8A"/>
    <a:srgbClr val="147694"/>
    <a:srgbClr val="1D8DB0"/>
    <a:srgbClr val="177E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0146" autoAdjust="0"/>
  </p:normalViewPr>
  <p:slideViewPr>
    <p:cSldViewPr snapToObjects="1" showGuides="1">
      <p:cViewPr varScale="1">
        <p:scale>
          <a:sx n="66" d="100"/>
          <a:sy n="66" d="100"/>
        </p:scale>
        <p:origin x="1524" y="66"/>
      </p:cViewPr>
      <p:guideLst>
        <p:guide orient="horz" pos="3294"/>
        <p:guide pos="5602"/>
      </p:guideLst>
    </p:cSldViewPr>
  </p:slideViewPr>
  <p:outlineViewPr>
    <p:cViewPr>
      <p:scale>
        <a:sx n="33" d="100"/>
        <a:sy n="33" d="100"/>
      </p:scale>
      <p:origin x="0" y="0"/>
    </p:cViewPr>
  </p:outlineViewPr>
  <p:notesTextViewPr>
    <p:cViewPr>
      <p:scale>
        <a:sx n="1" d="1"/>
        <a:sy n="1" d="1"/>
      </p:scale>
      <p:origin x="0" y="0"/>
    </p:cViewPr>
  </p:notesTextViewPr>
  <p:notesViewPr>
    <p:cSldViewPr snapToObjects="1" showGuides="1">
      <p:cViewPr varScale="1">
        <p:scale>
          <a:sx n="73" d="100"/>
          <a:sy n="73" d="100"/>
        </p:scale>
        <p:origin x="-2028" y="-9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sz="1000" dirty="0">
              <a:latin typeface="Arial" pitchFamily="34" charset="0"/>
              <a:cs typeface="Arial" pitchFamily="34" charset="0"/>
            </a:endParaRP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185198-F140-406E-8F04-DE9D809B9791}" type="datetimeFigureOut">
              <a:rPr lang="nl-BE" sz="1000" smtClean="0">
                <a:latin typeface="Arial" pitchFamily="34" charset="0"/>
                <a:cs typeface="Arial" pitchFamily="34" charset="0"/>
              </a:rPr>
              <a:pPr/>
              <a:t>3/04/2019</a:t>
            </a:fld>
            <a:endParaRPr lang="nl-BE" sz="1000">
              <a:latin typeface="Arial" pitchFamily="34" charset="0"/>
              <a:cs typeface="Arial" pitchFamily="34" charset="0"/>
            </a:endParaRPr>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sz="1000">
              <a:latin typeface="Arial" pitchFamily="34" charset="0"/>
              <a:cs typeface="Arial" pitchFamily="34" charset="0"/>
            </a:endParaRP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024B3E-C6E9-4CB0-843C-3CD5676655AA}" type="slidenum">
              <a:rPr lang="nl-BE" sz="1000" smtClean="0"/>
              <a:pPr/>
              <a:t>‹#›</a:t>
            </a:fld>
            <a:endParaRPr lang="nl-BE" sz="1000"/>
          </a:p>
        </p:txBody>
      </p:sp>
    </p:spTree>
    <p:extLst>
      <p:ext uri="{BB962C8B-B14F-4D97-AF65-F5344CB8AC3E}">
        <p14:creationId xmlns:p14="http://schemas.microsoft.com/office/powerpoint/2010/main" val="397321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Arial" pitchFamily="34" charset="0"/>
                <a:cs typeface="Arial" pitchFamily="34" charset="0"/>
              </a:defRPr>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Arial" pitchFamily="34" charset="0"/>
                <a:cs typeface="Arial" pitchFamily="34" charset="0"/>
              </a:defRPr>
            </a:lvl1pPr>
          </a:lstStyle>
          <a:p>
            <a:fld id="{7AF0A2F9-EF49-41B3-9E69-7CDBDC14786A}" type="datetimeFigureOut">
              <a:rPr lang="nl-BE" smtClean="0"/>
              <a:pPr/>
              <a:t>3/04/2019</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540000" y="4320000"/>
            <a:ext cx="5760000" cy="4140000"/>
          </a:xfrm>
          <a:prstGeom prst="rect">
            <a:avLst/>
          </a:prstGeom>
        </p:spPr>
        <p:txBody>
          <a:bodyPr vert="horz" lIns="91440" tIns="45720" rIns="91440" bIns="45720" rtlCol="0"/>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Arial" pitchFamily="34" charset="0"/>
                <a:cs typeface="Arial" pitchFamily="34" charset="0"/>
              </a:defRPr>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Arial" pitchFamily="34" charset="0"/>
                <a:cs typeface="Arial" pitchFamily="34" charset="0"/>
              </a:defRPr>
            </a:lvl1pPr>
          </a:lstStyle>
          <a:p>
            <a:fld id="{17C257C2-8D60-4760-88CB-024AF3EEC641}" type="slidenum">
              <a:rPr lang="nl-BE" smtClean="0"/>
              <a:pPr/>
              <a:t>‹#›</a:t>
            </a:fld>
            <a:endParaRPr lang="nl-BE"/>
          </a:p>
        </p:txBody>
      </p:sp>
    </p:spTree>
    <p:extLst>
      <p:ext uri="{BB962C8B-B14F-4D97-AF65-F5344CB8AC3E}">
        <p14:creationId xmlns:p14="http://schemas.microsoft.com/office/powerpoint/2010/main" val="3294757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ftr" sz="quarter" idx="4"/>
          </p:nvPr>
        </p:nvSpPr>
        <p:spPr>
          <a:noFill/>
        </p:spPr>
        <p:txBody>
          <a:bodyPr/>
          <a:lstStyle/>
          <a:p>
            <a:r>
              <a:rPr lang="en-AU" smtClean="0">
                <a:solidFill>
                  <a:srgbClr val="000000"/>
                </a:solidFill>
                <a:latin typeface="Times New Roman" pitchFamily="18" charset="0"/>
              </a:rPr>
              <a:t>Swinburne University of Technology</a:t>
            </a:r>
          </a:p>
        </p:txBody>
      </p:sp>
      <p:sp>
        <p:nvSpPr>
          <p:cNvPr id="15363" name="Rectangle 7"/>
          <p:cNvSpPr>
            <a:spLocks noGrp="1" noChangeArrowheads="1"/>
          </p:cNvSpPr>
          <p:nvPr>
            <p:ph type="sldNum" sz="quarter" idx="5"/>
          </p:nvPr>
        </p:nvSpPr>
        <p:spPr>
          <a:noFill/>
        </p:spPr>
        <p:txBody>
          <a:bodyPr/>
          <a:lstStyle/>
          <a:p>
            <a:fld id="{F234C8F7-73B3-4542-B0C4-F2454AACB2CC}" type="slidenum">
              <a:rPr lang="en-AU" smtClean="0">
                <a:solidFill>
                  <a:srgbClr val="000000"/>
                </a:solidFill>
                <a:latin typeface="Times New Roman" pitchFamily="18" charset="0"/>
              </a:rPr>
              <a:pPr/>
              <a:t>3</a:t>
            </a:fld>
            <a:endParaRPr lang="en-AU" smtClean="0">
              <a:solidFill>
                <a:srgbClr val="000000"/>
              </a:solidFill>
              <a:latin typeface="Times New Roman" pitchFamily="18" charset="0"/>
            </a:endParaRPr>
          </a:p>
        </p:txBody>
      </p:sp>
      <p:sp>
        <p:nvSpPr>
          <p:cNvPr id="15364" name="Rectangle 2"/>
          <p:cNvSpPr>
            <a:spLocks noGrp="1" noRot="1" noChangeAspect="1" noChangeArrowheads="1" noTextEdit="1"/>
          </p:cNvSpPr>
          <p:nvPr>
            <p:ph type="sldImg"/>
          </p:nvPr>
        </p:nvSpPr>
        <p:spPr>
          <a:ln/>
        </p:spPr>
      </p:sp>
      <p:sp>
        <p:nvSpPr>
          <p:cNvPr id="15365" name="Rectangle 3"/>
          <p:cNvSpPr>
            <a:spLocks noGrp="1" noChangeArrowheads="1"/>
          </p:cNvSpPr>
          <p:nvPr>
            <p:ph type="body" idx="1"/>
          </p:nvPr>
        </p:nvSpPr>
        <p:spPr>
          <a:noFill/>
          <a:ln/>
        </p:spPr>
        <p:txBody>
          <a:bodyPr/>
          <a:lstStyle/>
          <a:p>
            <a:endParaRPr lang="en-US" dirty="0" smtClean="0">
              <a:latin typeface="Times New Roman" pitchFamily="18" charset="0"/>
            </a:endParaRPr>
          </a:p>
        </p:txBody>
      </p:sp>
    </p:spTree>
    <p:extLst>
      <p:ext uri="{BB962C8B-B14F-4D97-AF65-F5344CB8AC3E}">
        <p14:creationId xmlns:p14="http://schemas.microsoft.com/office/powerpoint/2010/main" val="2332157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17C257C2-8D60-4760-88CB-024AF3EEC641}" type="slidenum">
              <a:rPr lang="nl-BE" smtClean="0">
                <a:solidFill>
                  <a:prstClr val="black"/>
                </a:solidFill>
              </a:rPr>
              <a:pPr/>
              <a:t>5</a:t>
            </a:fld>
            <a:endParaRPr lang="nl-BE">
              <a:solidFill>
                <a:prstClr val="black"/>
              </a:solidFill>
            </a:endParaRPr>
          </a:p>
        </p:txBody>
      </p:sp>
    </p:spTree>
    <p:extLst>
      <p:ext uri="{BB962C8B-B14F-4D97-AF65-F5344CB8AC3E}">
        <p14:creationId xmlns:p14="http://schemas.microsoft.com/office/powerpoint/2010/main" val="2332757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figure shows the details of my kinetics model. It is developed</a:t>
            </a:r>
            <a:r>
              <a:rPr lang="en-US" baseline="0" dirty="0" smtClean="0"/>
              <a:t> based on the EERZ model. Specifically, </a:t>
            </a:r>
            <a:r>
              <a:rPr lang="nl-BE" altLang="zh-CN" sz="1200" kern="1200" baseline="0" dirty="0" smtClean="0">
                <a:solidFill>
                  <a:schemeClr val="tx1"/>
                </a:solidFill>
                <a:effectLst/>
                <a:latin typeface="Arial" pitchFamily="34" charset="0"/>
                <a:ea typeface="+mn-ea"/>
                <a:cs typeface="Arial" pitchFamily="34" charset="0"/>
              </a:rPr>
              <a:t>f</a:t>
            </a:r>
            <a:r>
              <a:rPr lang="en-US" sz="1200" kern="1200" dirty="0" smtClean="0">
                <a:solidFill>
                  <a:schemeClr val="tx1"/>
                </a:solidFill>
                <a:effectLst/>
                <a:latin typeface="Arial" pitchFamily="34" charset="0"/>
                <a:ea typeface="+mn-ea"/>
                <a:cs typeface="Arial" pitchFamily="34" charset="0"/>
              </a:rPr>
              <a:t>or a given time step, a certain amount of slag and gas will reach equilibrium, and the equilibrated</a:t>
            </a:r>
            <a:r>
              <a:rPr lang="en-US" sz="1200" kern="1200" baseline="0" dirty="0" smtClean="0">
                <a:solidFill>
                  <a:schemeClr val="tx1"/>
                </a:solidFill>
                <a:effectLst/>
                <a:latin typeface="Arial" pitchFamily="34" charset="0"/>
                <a:ea typeface="+mn-ea"/>
                <a:cs typeface="Arial" pitchFamily="34" charset="0"/>
              </a:rPr>
              <a:t> slag will return to the bulk slag, and the gas products will return to the bulk gas, forming the off gas, and finally flow out of the reactor. The reaction level is determined by the amount of reactive slags. The reactive slag was calculated by the first order mass transfer equation, so the key parameter is the mass transfer coefficient. It was solved by fitting with experimental data. Obviously, the influence of process variables are incorporated in this coefficient.</a:t>
            </a:r>
            <a:endParaRPr lang="en-US" sz="1200" kern="1200" dirty="0" smtClean="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257C2-8D60-4760-88CB-024AF3EEC641}" type="slidenum">
              <a:rPr kumimoji="0" lang="nl-BE" sz="10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BE"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61237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257C2-8D60-4760-88CB-024AF3EEC641}" type="slidenum">
              <a:rPr kumimoji="0" lang="nl-BE" sz="10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BE"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786955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ftr" sz="quarter" idx="4"/>
          </p:nvPr>
        </p:nvSpPr>
        <p:spPr>
          <a:noFill/>
        </p:spPr>
        <p:txBody>
          <a:bodyPr/>
          <a:lstStyle/>
          <a:p>
            <a:r>
              <a:rPr lang="en-AU" smtClean="0">
                <a:solidFill>
                  <a:srgbClr val="000000"/>
                </a:solidFill>
                <a:latin typeface="Times New Roman" pitchFamily="18" charset="0"/>
              </a:rPr>
              <a:t>Swinburne University of Technology</a:t>
            </a:r>
          </a:p>
        </p:txBody>
      </p:sp>
      <p:sp>
        <p:nvSpPr>
          <p:cNvPr id="15363" name="Rectangle 7"/>
          <p:cNvSpPr>
            <a:spLocks noGrp="1" noChangeArrowheads="1"/>
          </p:cNvSpPr>
          <p:nvPr>
            <p:ph type="sldNum" sz="quarter" idx="5"/>
          </p:nvPr>
        </p:nvSpPr>
        <p:spPr>
          <a:noFill/>
        </p:spPr>
        <p:txBody>
          <a:bodyPr/>
          <a:lstStyle/>
          <a:p>
            <a:fld id="{F234C8F7-73B3-4542-B0C4-F2454AACB2CC}" type="slidenum">
              <a:rPr lang="en-AU" smtClean="0">
                <a:solidFill>
                  <a:srgbClr val="000000"/>
                </a:solidFill>
                <a:latin typeface="Times New Roman" pitchFamily="18" charset="0"/>
              </a:rPr>
              <a:pPr/>
              <a:t>8</a:t>
            </a:fld>
            <a:endParaRPr lang="en-AU" smtClean="0">
              <a:solidFill>
                <a:srgbClr val="000000"/>
              </a:solidFill>
              <a:latin typeface="Times New Roman" pitchFamily="18" charset="0"/>
            </a:endParaRPr>
          </a:p>
        </p:txBody>
      </p:sp>
      <p:sp>
        <p:nvSpPr>
          <p:cNvPr id="15364" name="Rectangle 2"/>
          <p:cNvSpPr>
            <a:spLocks noGrp="1" noRot="1" noChangeAspect="1" noChangeArrowheads="1" noTextEdit="1"/>
          </p:cNvSpPr>
          <p:nvPr>
            <p:ph type="sldImg"/>
          </p:nvPr>
        </p:nvSpPr>
        <p:spPr>
          <a:ln/>
        </p:spPr>
      </p:sp>
      <p:sp>
        <p:nvSpPr>
          <p:cNvPr id="15365" name="Rectangle 3"/>
          <p:cNvSpPr>
            <a:spLocks noGrp="1" noChangeArrowheads="1"/>
          </p:cNvSpPr>
          <p:nvPr>
            <p:ph type="body" idx="1"/>
          </p:nvPr>
        </p:nvSpPr>
        <p:spPr>
          <a:noFill/>
          <a:ln/>
        </p:spPr>
        <p:txBody>
          <a:bodyPr/>
          <a:lstStyle/>
          <a:p>
            <a:endParaRPr lang="en-US" dirty="0" smtClean="0">
              <a:latin typeface="Times New Roman" pitchFamily="18" charset="0"/>
            </a:endParaRPr>
          </a:p>
        </p:txBody>
      </p:sp>
    </p:spTree>
    <p:extLst>
      <p:ext uri="{BB962C8B-B14F-4D97-AF65-F5344CB8AC3E}">
        <p14:creationId xmlns:p14="http://schemas.microsoft.com/office/powerpoint/2010/main" val="2799086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model was implemented</a:t>
            </a:r>
            <a:r>
              <a:rPr lang="en-US" baseline="0" dirty="0" smtClean="0"/>
              <a:t> by </a:t>
            </a:r>
            <a:r>
              <a:rPr lang="en-US" baseline="0" dirty="0" err="1" smtClean="0"/>
              <a:t>ChemApp</a:t>
            </a:r>
            <a:r>
              <a:rPr lang="en-US" baseline="0" dirty="0" smtClean="0"/>
              <a:t> as shown this figure. At the same time, the database of </a:t>
            </a:r>
            <a:r>
              <a:rPr lang="en-US" baseline="0" dirty="0" err="1" smtClean="0"/>
              <a:t>Factsage</a:t>
            </a:r>
            <a:r>
              <a:rPr lang="en-US" baseline="0" dirty="0" smtClean="0"/>
              <a:t> was </a:t>
            </a:r>
            <a:r>
              <a:rPr lang="nl-BE" altLang="zh-CN" baseline="0" dirty="0" err="1" smtClean="0"/>
              <a:t>imported</a:t>
            </a:r>
            <a:r>
              <a:rPr lang="en-US" altLang="zh-CN" baseline="0" dirty="0" smtClean="0"/>
              <a:t> into </a:t>
            </a:r>
            <a:r>
              <a:rPr lang="nl-BE" altLang="zh-CN" baseline="0" dirty="0" err="1" smtClean="0"/>
              <a:t>ChemApp</a:t>
            </a:r>
            <a:r>
              <a:rPr lang="en-US" altLang="zh-CN" baseline="0" dirty="0" smtClean="0"/>
              <a:t> to calculate the equilibriums. My </a:t>
            </a:r>
            <a:r>
              <a:rPr lang="en-US" altLang="zh-CN" baseline="0" dirty="0" err="1" smtClean="0"/>
              <a:t>ChemApp</a:t>
            </a:r>
            <a:r>
              <a:rPr lang="en-US" altLang="zh-CN" baseline="0" dirty="0" smtClean="0"/>
              <a:t> code model includes 10 parts of subroutines. It allows to </a:t>
            </a:r>
            <a:r>
              <a:rPr lang="nl-BE" altLang="zh-CN" baseline="0" dirty="0" err="1" smtClean="0"/>
              <a:t>use</a:t>
            </a:r>
            <a:r>
              <a:rPr lang="nl-BE" altLang="zh-CN" baseline="0" dirty="0" smtClean="0"/>
              <a:t> </a:t>
            </a:r>
            <a:r>
              <a:rPr lang="en-US" altLang="zh-CN" baseline="0" dirty="0" smtClean="0"/>
              <a:t>separate input and output files.</a:t>
            </a:r>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257C2-8D60-4760-88CB-024AF3EEC641}" type="slidenum">
              <a:rPr kumimoji="0" lang="nl-BE" sz="10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BE"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734818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also give a</a:t>
            </a:r>
            <a:r>
              <a:rPr lang="en-US" baseline="0" dirty="0" smtClean="0"/>
              <a:t> short instruction of my model characteristics.1. The current </a:t>
            </a:r>
            <a:r>
              <a:rPr lang="en-US" baseline="0" dirty="0" err="1" smtClean="0"/>
              <a:t>ChemApp</a:t>
            </a:r>
            <a:r>
              <a:rPr lang="en-US" baseline="0" dirty="0" smtClean="0"/>
              <a:t>-based model provides great flexibility to design and implement </a:t>
            </a:r>
            <a:r>
              <a:rPr lang="en-US" baseline="0" dirty="0" err="1" smtClean="0"/>
              <a:t>FactSage</a:t>
            </a:r>
            <a:r>
              <a:rPr lang="en-US" baseline="0" dirty="0" smtClean="0"/>
              <a:t> calculation. 2. It allows to customize reaction kinetics; 3. It provides flexible input, any process parameters you want to consider can be input the calculation, such as temperature, gas flow rate, slag compositions, gas compositions. It even allows to use elements as input; 4. It has powerful output. Any variables you are interested can be set as an output. 5. In addition, in order to improve the computation efficiency, I also optimize the calculation methods. So the calculation efficiency becomes controllable. It allows to run in your personal computer.</a:t>
            </a:r>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257C2-8D60-4760-88CB-024AF3EEC641}" type="slidenum">
              <a:rPr kumimoji="0" lang="nl-BE" sz="10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BE"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707537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err="1" smtClean="0"/>
              <a:t>ChemApp</a:t>
            </a:r>
            <a:r>
              <a:rPr lang="en-US" baseline="0" dirty="0" smtClean="0"/>
              <a:t>-based model was applied to simulate the plasma fuming process. In the current modelling case, the fuming was divided into three stages, namely, start slag melting, raw material feeding and reducing. Every stage has its individual operation parameters. The modelling results are </a:t>
            </a:r>
            <a:r>
              <a:rPr lang="en-US" baseline="0" smtClean="0"/>
              <a:t>shown on the next page.</a:t>
            </a:r>
            <a:endParaRPr lang="nl-B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257C2-8D60-4760-88CB-024AF3EEC641}" type="slidenum">
              <a:rPr kumimoji="0" lang="nl-BE" sz="10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BE"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22942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noProof="0" dirty="0" smtClean="0"/>
              <a:t>Obviously</a:t>
            </a:r>
            <a:r>
              <a:rPr lang="en-US" altLang="zh-CN" dirty="0" smtClean="0"/>
              <a:t>, the</a:t>
            </a:r>
            <a:r>
              <a:rPr lang="en-US" altLang="zh-CN" baseline="0" dirty="0" smtClean="0"/>
              <a:t> predictions show good agreement with the experimental data. The residual concentrations of zinc oxide and lead oxide in different stages are well predicted. The target values of residual zinc and lead are also consistent with the measurements.</a:t>
            </a:r>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257C2-8D60-4760-88CB-024AF3EEC641}" type="slidenum">
              <a:rPr kumimoji="0" lang="nl-BE" sz="10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BE"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54582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3" name="Rechthoek 12"/>
          <p:cNvSpPr/>
          <p:nvPr userDrawn="1"/>
        </p:nvSpPr>
        <p:spPr>
          <a:xfrm>
            <a:off x="0" y="648000"/>
            <a:ext cx="9144000" cy="622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9" name="Titel 1"/>
          <p:cNvSpPr>
            <a:spLocks noGrp="1"/>
          </p:cNvSpPr>
          <p:nvPr>
            <p:ph type="ctrTitle" hasCustomPrompt="1"/>
          </p:nvPr>
        </p:nvSpPr>
        <p:spPr>
          <a:xfrm>
            <a:off x="3096000" y="2088000"/>
            <a:ext cx="5580000" cy="1800000"/>
          </a:xfrm>
        </p:spPr>
        <p:txBody>
          <a:bodyPr>
            <a:noAutofit/>
          </a:bodyPr>
          <a:lstStyle>
            <a:lvl1pPr>
              <a:defRPr sz="4000">
                <a:solidFill>
                  <a:schemeClr val="bg1"/>
                </a:solidFill>
              </a:defRPr>
            </a:lvl1pPr>
          </a:lstStyle>
          <a:p>
            <a:r>
              <a:rPr lang="nl-NL" dirty="0" smtClean="0"/>
              <a:t>Klik en typ de titel van de presentatie</a:t>
            </a:r>
            <a:endParaRPr lang="nl-BE" dirty="0"/>
          </a:p>
        </p:txBody>
      </p:sp>
      <p:sp>
        <p:nvSpPr>
          <p:cNvPr id="10" name="Ondertitel 2"/>
          <p:cNvSpPr>
            <a:spLocks noGrp="1"/>
          </p:cNvSpPr>
          <p:nvPr>
            <p:ph type="subTitle" idx="1" hasCustomPrompt="1"/>
          </p:nvPr>
        </p:nvSpPr>
        <p:spPr>
          <a:xfrm>
            <a:off x="3096000" y="4193675"/>
            <a:ext cx="558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presentatie</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000" y="1800000"/>
            <a:ext cx="1840048" cy="4294442"/>
          </a:xfrm>
          <a:prstGeom prst="rect">
            <a:avLst/>
          </a:prstGeom>
        </p:spPr>
      </p:pic>
      <p:pic>
        <p:nvPicPr>
          <p:cNvPr id="11" name="Afbeelding 10"/>
          <p:cNvPicPr>
            <a:picLocks noChangeAspect="1"/>
          </p:cNvPicPr>
          <p:nvPr userDrawn="1"/>
        </p:nvPicPr>
        <p:blipFill>
          <a:blip r:embed="rId3" cstate="print"/>
          <a:stretch>
            <a:fillRect/>
          </a:stretch>
        </p:blipFill>
        <p:spPr>
          <a:xfrm>
            <a:off x="8283600" y="5706000"/>
            <a:ext cx="428400" cy="720000"/>
          </a:xfrm>
          <a:prstGeom prst="rect">
            <a:avLst/>
          </a:prstGeom>
        </p:spPr>
      </p:pic>
      <p:pic>
        <p:nvPicPr>
          <p:cNvPr id="3" name="Afbeelding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000" y="360000"/>
            <a:ext cx="2014732" cy="719329"/>
          </a:xfrm>
          <a:prstGeom prst="rect">
            <a:avLst/>
          </a:prstGeom>
        </p:spPr>
      </p:pic>
    </p:spTree>
    <p:extLst>
      <p:ext uri="{BB962C8B-B14F-4D97-AF65-F5344CB8AC3E}">
        <p14:creationId xmlns:p14="http://schemas.microsoft.com/office/powerpoint/2010/main" val="34139249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3" name="Rechthoek 12"/>
          <p:cNvSpPr/>
          <p:nvPr userDrawn="1"/>
        </p:nvSpPr>
        <p:spPr>
          <a:xfrm>
            <a:off x="0" y="648000"/>
            <a:ext cx="9144000" cy="622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9" name="Titel 1"/>
          <p:cNvSpPr>
            <a:spLocks noGrp="1"/>
          </p:cNvSpPr>
          <p:nvPr>
            <p:ph type="ctrTitle" hasCustomPrompt="1"/>
          </p:nvPr>
        </p:nvSpPr>
        <p:spPr>
          <a:xfrm>
            <a:off x="3096000" y="2088000"/>
            <a:ext cx="5580000" cy="1800000"/>
          </a:xfrm>
        </p:spPr>
        <p:txBody>
          <a:bodyPr>
            <a:noAutofit/>
          </a:bodyPr>
          <a:lstStyle>
            <a:lvl1pPr>
              <a:defRPr sz="4000">
                <a:solidFill>
                  <a:schemeClr val="bg1"/>
                </a:solidFill>
              </a:defRPr>
            </a:lvl1pPr>
          </a:lstStyle>
          <a:p>
            <a:r>
              <a:rPr lang="nl-NL" dirty="0" smtClean="0"/>
              <a:t>Klik en typ de titel van de presentatie</a:t>
            </a:r>
            <a:endParaRPr lang="nl-BE" dirty="0"/>
          </a:p>
        </p:txBody>
      </p:sp>
      <p:sp>
        <p:nvSpPr>
          <p:cNvPr id="10" name="Ondertitel 2"/>
          <p:cNvSpPr>
            <a:spLocks noGrp="1"/>
          </p:cNvSpPr>
          <p:nvPr>
            <p:ph type="subTitle" idx="1" hasCustomPrompt="1"/>
          </p:nvPr>
        </p:nvSpPr>
        <p:spPr>
          <a:xfrm>
            <a:off x="3096000" y="4193675"/>
            <a:ext cx="558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presentatie</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000" y="1800000"/>
            <a:ext cx="1840048" cy="4294442"/>
          </a:xfrm>
          <a:prstGeom prst="rect">
            <a:avLst/>
          </a:prstGeom>
        </p:spPr>
      </p:pic>
      <p:pic>
        <p:nvPicPr>
          <p:cNvPr id="11" name="Afbeelding 10"/>
          <p:cNvPicPr>
            <a:picLocks noChangeAspect="1"/>
          </p:cNvPicPr>
          <p:nvPr userDrawn="1"/>
        </p:nvPicPr>
        <p:blipFill>
          <a:blip r:embed="rId3" cstate="print"/>
          <a:stretch>
            <a:fillRect/>
          </a:stretch>
        </p:blipFill>
        <p:spPr>
          <a:xfrm>
            <a:off x="8283600" y="5706000"/>
            <a:ext cx="428400" cy="720000"/>
          </a:xfrm>
          <a:prstGeom prst="rect">
            <a:avLst/>
          </a:prstGeom>
        </p:spPr>
      </p:pic>
      <p:pic>
        <p:nvPicPr>
          <p:cNvPr id="3" name="Afbeelding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000" y="360000"/>
            <a:ext cx="2014732" cy="719329"/>
          </a:xfrm>
          <a:prstGeom prst="rect">
            <a:avLst/>
          </a:prstGeom>
        </p:spPr>
      </p:pic>
    </p:spTree>
    <p:extLst>
      <p:ext uri="{BB962C8B-B14F-4D97-AF65-F5344CB8AC3E}">
        <p14:creationId xmlns:p14="http://schemas.microsoft.com/office/powerpoint/2010/main" val="5400467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3/04/2019</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a:t>
            </a:fld>
            <a:endParaRPr lang="nl-BE" dirty="0"/>
          </a:p>
        </p:txBody>
      </p:sp>
      <p:sp>
        <p:nvSpPr>
          <p:cNvPr id="6" name="Tijdelijke aanduiding voor tekst 2"/>
          <p:cNvSpPr>
            <a:spLocks noGrp="1"/>
          </p:cNvSpPr>
          <p:nvPr>
            <p:ph idx="1" hasCustomPrompt="1"/>
          </p:nvPr>
        </p:nvSpPr>
        <p:spPr>
          <a:xfrm>
            <a:off x="540000" y="1349999"/>
            <a:ext cx="8334000" cy="4428000"/>
          </a:xfrm>
          <a:prstGeom prst="rect">
            <a:avLst/>
          </a:prstGeom>
        </p:spPr>
        <p:txBody>
          <a:bodyPr vert="horz" lIns="0" tIns="0" rIns="0" bIns="0" rtlCol="0">
            <a:noAutofit/>
          </a:bodyPr>
          <a:lstStyle>
            <a:lvl1pPr>
              <a:defRPr/>
            </a:lvl1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28536699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13" name="Rechthoek 12"/>
          <p:cNvSpPr/>
          <p:nvPr userDrawn="1"/>
        </p:nvSpPr>
        <p:spPr>
          <a:xfrm>
            <a:off x="0" y="0"/>
            <a:ext cx="9144000" cy="6372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9" name="Titel 1"/>
          <p:cNvSpPr>
            <a:spLocks noGrp="1"/>
          </p:cNvSpPr>
          <p:nvPr>
            <p:ph type="ctrTitle" hasCustomPrompt="1"/>
          </p:nvPr>
        </p:nvSpPr>
        <p:spPr>
          <a:xfrm>
            <a:off x="3780000" y="2304000"/>
            <a:ext cx="5094000" cy="1800200"/>
          </a:xfrm>
        </p:spPr>
        <p:txBody>
          <a:bodyPr>
            <a:noAutofit/>
          </a:bodyPr>
          <a:lstStyle>
            <a:lvl1pPr>
              <a:defRPr sz="4000">
                <a:solidFill>
                  <a:schemeClr val="bg1"/>
                </a:solidFill>
              </a:defRPr>
            </a:lvl1pPr>
          </a:lstStyle>
          <a:p>
            <a:r>
              <a:rPr lang="nl-NL" dirty="0" smtClean="0"/>
              <a:t>Klik en typ de titel van de sectie</a:t>
            </a:r>
            <a:endParaRPr lang="nl-BE" dirty="0"/>
          </a:p>
        </p:txBody>
      </p:sp>
      <p:sp>
        <p:nvSpPr>
          <p:cNvPr id="10" name="Ondertitel 2"/>
          <p:cNvSpPr>
            <a:spLocks noGrp="1"/>
          </p:cNvSpPr>
          <p:nvPr>
            <p:ph type="subTitle" idx="1" hasCustomPrompt="1"/>
          </p:nvPr>
        </p:nvSpPr>
        <p:spPr>
          <a:xfrm>
            <a:off x="3780000" y="4419108"/>
            <a:ext cx="5094000" cy="1080000"/>
          </a:xfrm>
        </p:spPr>
        <p:txBody>
          <a:bodyPr anchor="t" anchorCtr="0"/>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sectie</a:t>
            </a:r>
            <a:endParaRPr lang="nl-BE" dirty="0"/>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2000" y="6048000"/>
            <a:ext cx="1512458" cy="540000"/>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150000"/>
            <a:ext cx="3300991" cy="3209551"/>
          </a:xfrm>
          <a:prstGeom prst="rect">
            <a:avLst/>
          </a:prstGeom>
        </p:spPr>
      </p:pic>
    </p:spTree>
    <p:extLst>
      <p:ext uri="{BB962C8B-B14F-4D97-AF65-F5344CB8AC3E}">
        <p14:creationId xmlns:p14="http://schemas.microsoft.com/office/powerpoint/2010/main" val="4835907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inhoud 2"/>
          <p:cNvSpPr>
            <a:spLocks noGrp="1"/>
          </p:cNvSpPr>
          <p:nvPr>
            <p:ph sz="half" idx="1" hasCustomPrompt="1"/>
          </p:nvPr>
        </p:nvSpPr>
        <p:spPr>
          <a:xfrm>
            <a:off x="540000" y="1350000"/>
            <a:ext cx="4038600" cy="4428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hasCustomPrompt="1"/>
          </p:nvPr>
        </p:nvSpPr>
        <p:spPr>
          <a:xfrm>
            <a:off x="4835400" y="1350000"/>
            <a:ext cx="4038600" cy="4428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3/04/2019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26259545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tekst 2"/>
          <p:cNvSpPr>
            <a:spLocks noGrp="1"/>
          </p:cNvSpPr>
          <p:nvPr>
            <p:ph type="body" idx="1" hasCustomPrompt="1"/>
          </p:nvPr>
        </p:nvSpPr>
        <p:spPr>
          <a:xfrm>
            <a:off x="540000" y="1350000"/>
            <a:ext cx="4040188"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4" name="Tijdelijke aanduiding voor inhoud 3"/>
          <p:cNvSpPr>
            <a:spLocks noGrp="1"/>
          </p:cNvSpPr>
          <p:nvPr>
            <p:ph sz="half" idx="2" hasCustomPrompt="1"/>
          </p:nvPr>
        </p:nvSpPr>
        <p:spPr>
          <a:xfrm>
            <a:off x="540000" y="1991922"/>
            <a:ext cx="4040188"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tekst 4"/>
          <p:cNvSpPr>
            <a:spLocks noGrp="1"/>
          </p:cNvSpPr>
          <p:nvPr>
            <p:ph type="body" sz="quarter" idx="3" hasCustomPrompt="1"/>
          </p:nvPr>
        </p:nvSpPr>
        <p:spPr>
          <a:xfrm>
            <a:off x="4824000" y="1350000"/>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6" name="Tijdelijke aanduiding voor inhoud 5"/>
          <p:cNvSpPr>
            <a:spLocks noGrp="1"/>
          </p:cNvSpPr>
          <p:nvPr>
            <p:ph sz="quarter" idx="4" hasCustomPrompt="1"/>
          </p:nvPr>
        </p:nvSpPr>
        <p:spPr>
          <a:xfrm>
            <a:off x="4824000" y="1991922"/>
            <a:ext cx="40392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7" name="Tijdelijke aanduiding voor datum 6"/>
          <p:cNvSpPr>
            <a:spLocks noGrp="1"/>
          </p:cNvSpPr>
          <p:nvPr>
            <p:ph type="dt" sz="half" idx="10"/>
          </p:nvPr>
        </p:nvSpPr>
        <p:spPr/>
        <p:txBody>
          <a:bodyPr/>
          <a:lstStyle/>
          <a:p>
            <a:fld id="{C4DDCD72-59EE-436D-B435-201699A5BB49}" type="datetimeFigureOut">
              <a:rPr lang="nl-BE" smtClean="0"/>
              <a:pPr/>
              <a:t>3/04/2019</a:t>
            </a:fld>
            <a:endParaRPr lang="nl-BE"/>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F35D8031-C8E5-48F8-A3B6-81643B27A3AF}" type="slidenum">
              <a:rPr lang="nl-BE" smtClean="0"/>
              <a:pPr/>
              <a:t>‹#›</a:t>
            </a:fld>
            <a:endParaRPr lang="nl-BE" dirty="0"/>
          </a:p>
        </p:txBody>
      </p:sp>
    </p:spTree>
    <p:extLst>
      <p:ext uri="{BB962C8B-B14F-4D97-AF65-F5344CB8AC3E}">
        <p14:creationId xmlns:p14="http://schemas.microsoft.com/office/powerpoint/2010/main" val="6326396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3/04/2019</a:t>
            </a:fld>
            <a:endParaRPr lang="nl-BE"/>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26013450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DDCD72-59EE-436D-B435-201699A5BB49}" type="datetimeFigureOut">
              <a:rPr lang="nl-BE" smtClean="0"/>
              <a:pPr/>
              <a:t>3/04/2019</a:t>
            </a:fld>
            <a:endParaRPr lang="nl-BE"/>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41819745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540000"/>
            <a:ext cx="3008313" cy="895100"/>
          </a:xfrm>
        </p:spPr>
        <p:txBody>
          <a:bodyPr anchor="t" anchorCtr="0"/>
          <a:lstStyle>
            <a:lvl1pPr algn="l">
              <a:defRPr sz="2000" b="1"/>
            </a:lvl1pPr>
          </a:lstStyle>
          <a:p>
            <a:r>
              <a:rPr lang="nl-NL" dirty="0" smtClean="0"/>
              <a:t>Klik en typ de titel</a:t>
            </a:r>
            <a:endParaRPr lang="nl-BE" dirty="0"/>
          </a:p>
        </p:txBody>
      </p:sp>
      <p:sp>
        <p:nvSpPr>
          <p:cNvPr id="3" name="Tijdelijke aanduiding voor inhoud 2"/>
          <p:cNvSpPr>
            <a:spLocks noGrp="1"/>
          </p:cNvSpPr>
          <p:nvPr>
            <p:ph idx="1" hasCustomPrompt="1"/>
          </p:nvPr>
        </p:nvSpPr>
        <p:spPr>
          <a:xfrm>
            <a:off x="3761909" y="540000"/>
            <a:ext cx="5105139"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tekst 3"/>
          <p:cNvSpPr>
            <a:spLocks noGrp="1"/>
          </p:cNvSpPr>
          <p:nvPr>
            <p:ph type="body" sz="half" idx="2" hasCustomPrompt="1"/>
          </p:nvPr>
        </p:nvSpPr>
        <p:spPr>
          <a:xfrm>
            <a:off x="539552" y="1435101"/>
            <a:ext cx="3008313"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3/04/2019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27253469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4788000"/>
            <a:ext cx="8334000" cy="540000"/>
          </a:xfrm>
        </p:spPr>
        <p:txBody>
          <a:bodyPr anchor="t" anchorCtr="0">
            <a:noAutofit/>
          </a:bodyPr>
          <a:lstStyle>
            <a:lvl1pPr algn="l">
              <a:defRPr sz="2000" b="1"/>
            </a:lvl1pPr>
          </a:lstStyle>
          <a:p>
            <a:r>
              <a:rPr lang="nl-NL" dirty="0" smtClean="0"/>
              <a:t>Klik en typ de tekst</a:t>
            </a:r>
            <a:endParaRPr lang="nl-BE" dirty="0"/>
          </a:p>
        </p:txBody>
      </p:sp>
      <p:sp>
        <p:nvSpPr>
          <p:cNvPr id="3" name="Tijdelijke aanduiding voor afbeelding 2"/>
          <p:cNvSpPr>
            <a:spLocks noGrp="1"/>
          </p:cNvSpPr>
          <p:nvPr>
            <p:ph type="pic" idx="1"/>
          </p:nvPr>
        </p:nvSpPr>
        <p:spPr>
          <a:xfrm>
            <a:off x="540000" y="540000"/>
            <a:ext cx="8334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dirty="0"/>
          </a:p>
        </p:txBody>
      </p:sp>
      <p:sp>
        <p:nvSpPr>
          <p:cNvPr id="4" name="Tijdelijke aanduiding voor tekst 3"/>
          <p:cNvSpPr>
            <a:spLocks noGrp="1"/>
          </p:cNvSpPr>
          <p:nvPr>
            <p:ph type="body" sz="half" idx="2" hasCustomPrompt="1"/>
          </p:nvPr>
        </p:nvSpPr>
        <p:spPr>
          <a:xfrm>
            <a:off x="540000" y="5445224"/>
            <a:ext cx="8334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dirty="0"/>
          </a:p>
        </p:txBody>
      </p:sp>
      <p:sp>
        <p:nvSpPr>
          <p:cNvPr id="8" name="Tijdelijke aanduiding voor voettekst 3"/>
          <p:cNvSpPr>
            <a:spLocks noGrp="1"/>
          </p:cNvSpPr>
          <p:nvPr>
            <p:ph type="ftr" sz="quarter" idx="11"/>
          </p:nvPr>
        </p:nvSpPr>
        <p:spPr>
          <a:xfrm>
            <a:off x="1566000" y="6048000"/>
            <a:ext cx="1980000" cy="288000"/>
          </a:xfrm>
        </p:spPr>
        <p:txBody>
          <a:bodyPr/>
          <a:lstStyle/>
          <a:p>
            <a:endParaRPr lang="nl-BE" dirty="0"/>
          </a:p>
        </p:txBody>
      </p:sp>
      <p:sp>
        <p:nvSpPr>
          <p:cNvPr id="9" name="Tijdelijke aanduiding voor datum 4"/>
          <p:cNvSpPr>
            <a:spLocks noGrp="1"/>
          </p:cNvSpPr>
          <p:nvPr>
            <p:ph type="dt" sz="half" idx="10"/>
          </p:nvPr>
        </p:nvSpPr>
        <p:spPr>
          <a:xfrm>
            <a:off x="540000" y="6048000"/>
            <a:ext cx="936000" cy="288000"/>
          </a:xfrm>
        </p:spPr>
        <p:txBody>
          <a:bodyPr/>
          <a:lstStyle/>
          <a:p>
            <a:fld id="{C4DDCD72-59EE-436D-B435-201699A5BB49}" type="datetimeFigureOut">
              <a:rPr lang="nl-BE" smtClean="0"/>
              <a:pPr/>
              <a:t>3/04/2019</a:t>
            </a:fld>
            <a:endParaRPr lang="nl-BE" dirty="0"/>
          </a:p>
        </p:txBody>
      </p:sp>
    </p:spTree>
    <p:extLst>
      <p:ext uri="{BB962C8B-B14F-4D97-AF65-F5344CB8AC3E}">
        <p14:creationId xmlns:p14="http://schemas.microsoft.com/office/powerpoint/2010/main" val="22734890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3/04/2019</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a:t>
            </a:fld>
            <a:endParaRPr lang="nl-BE" dirty="0"/>
          </a:p>
        </p:txBody>
      </p:sp>
      <p:sp>
        <p:nvSpPr>
          <p:cNvPr id="6" name="Tijdelijke aanduiding voor tekst 2"/>
          <p:cNvSpPr>
            <a:spLocks noGrp="1"/>
          </p:cNvSpPr>
          <p:nvPr>
            <p:ph idx="1" hasCustomPrompt="1"/>
          </p:nvPr>
        </p:nvSpPr>
        <p:spPr>
          <a:xfrm>
            <a:off x="540000" y="1349999"/>
            <a:ext cx="8334000" cy="4428000"/>
          </a:xfrm>
          <a:prstGeom prst="rect">
            <a:avLst/>
          </a:prstGeom>
        </p:spPr>
        <p:txBody>
          <a:bodyPr vert="horz" lIns="0" tIns="0" rIns="0" bIns="0" rtlCol="0">
            <a:noAutofit/>
          </a:bodyPr>
          <a:lstStyle>
            <a:lvl1pPr>
              <a:defRPr/>
            </a:lvl1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24169003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13" name="Rechthoek 12"/>
          <p:cNvSpPr/>
          <p:nvPr userDrawn="1"/>
        </p:nvSpPr>
        <p:spPr>
          <a:xfrm>
            <a:off x="0" y="0"/>
            <a:ext cx="9144000" cy="6372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9" name="Titel 1"/>
          <p:cNvSpPr>
            <a:spLocks noGrp="1"/>
          </p:cNvSpPr>
          <p:nvPr>
            <p:ph type="ctrTitle" hasCustomPrompt="1"/>
          </p:nvPr>
        </p:nvSpPr>
        <p:spPr>
          <a:xfrm>
            <a:off x="3780000" y="2304000"/>
            <a:ext cx="5094000" cy="1800200"/>
          </a:xfrm>
        </p:spPr>
        <p:txBody>
          <a:bodyPr>
            <a:noAutofit/>
          </a:bodyPr>
          <a:lstStyle>
            <a:lvl1pPr>
              <a:defRPr sz="4000">
                <a:solidFill>
                  <a:schemeClr val="bg1"/>
                </a:solidFill>
              </a:defRPr>
            </a:lvl1pPr>
          </a:lstStyle>
          <a:p>
            <a:r>
              <a:rPr lang="nl-NL" dirty="0" smtClean="0"/>
              <a:t>Klik en typ de titel van de sectie</a:t>
            </a:r>
            <a:endParaRPr lang="nl-BE" dirty="0"/>
          </a:p>
        </p:txBody>
      </p:sp>
      <p:sp>
        <p:nvSpPr>
          <p:cNvPr id="10" name="Ondertitel 2"/>
          <p:cNvSpPr>
            <a:spLocks noGrp="1"/>
          </p:cNvSpPr>
          <p:nvPr>
            <p:ph type="subTitle" idx="1" hasCustomPrompt="1"/>
          </p:nvPr>
        </p:nvSpPr>
        <p:spPr>
          <a:xfrm>
            <a:off x="3780000" y="4419108"/>
            <a:ext cx="5094000" cy="1080000"/>
          </a:xfrm>
        </p:spPr>
        <p:txBody>
          <a:bodyPr anchor="t" anchorCtr="0"/>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sectie</a:t>
            </a:r>
            <a:endParaRPr lang="nl-BE" dirty="0"/>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2000" y="6048000"/>
            <a:ext cx="1512458" cy="540000"/>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150000"/>
            <a:ext cx="3300991" cy="3209551"/>
          </a:xfrm>
          <a:prstGeom prst="rect">
            <a:avLst/>
          </a:prstGeom>
        </p:spPr>
      </p:pic>
    </p:spTree>
    <p:extLst>
      <p:ext uri="{BB962C8B-B14F-4D97-AF65-F5344CB8AC3E}">
        <p14:creationId xmlns:p14="http://schemas.microsoft.com/office/powerpoint/2010/main" val="39651961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smtClean="0"/>
              <a:t>Klik en typ de titel</a:t>
            </a:r>
            <a:endParaRPr lang="nl-BE" dirty="0"/>
          </a:p>
        </p:txBody>
      </p:sp>
      <p:sp>
        <p:nvSpPr>
          <p:cNvPr id="3" name="Tijdelijke aanduiding voor inhoud 2"/>
          <p:cNvSpPr>
            <a:spLocks noGrp="1"/>
          </p:cNvSpPr>
          <p:nvPr>
            <p:ph sz="half" idx="1" hasCustomPrompt="1"/>
          </p:nvPr>
        </p:nvSpPr>
        <p:spPr>
          <a:xfrm>
            <a:off x="540000" y="1350000"/>
            <a:ext cx="4038600" cy="4428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hasCustomPrompt="1"/>
          </p:nvPr>
        </p:nvSpPr>
        <p:spPr>
          <a:xfrm>
            <a:off x="4835400" y="1350000"/>
            <a:ext cx="4038600" cy="4428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3/04/2019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41980301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tekst 2"/>
          <p:cNvSpPr>
            <a:spLocks noGrp="1"/>
          </p:cNvSpPr>
          <p:nvPr>
            <p:ph type="body" idx="1" hasCustomPrompt="1"/>
          </p:nvPr>
        </p:nvSpPr>
        <p:spPr>
          <a:xfrm>
            <a:off x="540000" y="1350000"/>
            <a:ext cx="4040188"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4" name="Tijdelijke aanduiding voor inhoud 3"/>
          <p:cNvSpPr>
            <a:spLocks noGrp="1"/>
          </p:cNvSpPr>
          <p:nvPr>
            <p:ph sz="half" idx="2" hasCustomPrompt="1"/>
          </p:nvPr>
        </p:nvSpPr>
        <p:spPr>
          <a:xfrm>
            <a:off x="540000" y="1991922"/>
            <a:ext cx="4040188"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tekst 4"/>
          <p:cNvSpPr>
            <a:spLocks noGrp="1"/>
          </p:cNvSpPr>
          <p:nvPr>
            <p:ph type="body" sz="quarter" idx="3" hasCustomPrompt="1"/>
          </p:nvPr>
        </p:nvSpPr>
        <p:spPr>
          <a:xfrm>
            <a:off x="4824000" y="1350000"/>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6" name="Tijdelijke aanduiding voor inhoud 5"/>
          <p:cNvSpPr>
            <a:spLocks noGrp="1"/>
          </p:cNvSpPr>
          <p:nvPr>
            <p:ph sz="quarter" idx="4" hasCustomPrompt="1"/>
          </p:nvPr>
        </p:nvSpPr>
        <p:spPr>
          <a:xfrm>
            <a:off x="4824000" y="1991922"/>
            <a:ext cx="40392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7" name="Tijdelijke aanduiding voor datum 6"/>
          <p:cNvSpPr>
            <a:spLocks noGrp="1"/>
          </p:cNvSpPr>
          <p:nvPr>
            <p:ph type="dt" sz="half" idx="10"/>
          </p:nvPr>
        </p:nvSpPr>
        <p:spPr/>
        <p:txBody>
          <a:bodyPr/>
          <a:lstStyle/>
          <a:p>
            <a:fld id="{C4DDCD72-59EE-436D-B435-201699A5BB49}" type="datetimeFigureOut">
              <a:rPr lang="nl-BE" smtClean="0"/>
              <a:pPr/>
              <a:t>3/04/2019</a:t>
            </a:fld>
            <a:endParaRPr lang="nl-BE"/>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F35D8031-C8E5-48F8-A3B6-81643B27A3AF}" type="slidenum">
              <a:rPr lang="nl-BE" smtClean="0"/>
              <a:pPr/>
              <a:t>‹#›</a:t>
            </a:fld>
            <a:endParaRPr lang="nl-BE" dirty="0"/>
          </a:p>
        </p:txBody>
      </p:sp>
    </p:spTree>
    <p:extLst>
      <p:ext uri="{BB962C8B-B14F-4D97-AF65-F5344CB8AC3E}">
        <p14:creationId xmlns:p14="http://schemas.microsoft.com/office/powerpoint/2010/main" val="4378209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3/04/2019</a:t>
            </a:fld>
            <a:endParaRPr lang="nl-BE"/>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41618224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DDCD72-59EE-436D-B435-201699A5BB49}" type="datetimeFigureOut">
              <a:rPr lang="nl-BE" smtClean="0"/>
              <a:pPr/>
              <a:t>3/04/2019</a:t>
            </a:fld>
            <a:endParaRPr lang="nl-BE"/>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16890592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540000"/>
            <a:ext cx="3008313" cy="895100"/>
          </a:xfrm>
        </p:spPr>
        <p:txBody>
          <a:bodyPr anchor="t" anchorCtr="0"/>
          <a:lstStyle>
            <a:lvl1pPr algn="l">
              <a:defRPr sz="2000" b="1"/>
            </a:lvl1pPr>
          </a:lstStyle>
          <a:p>
            <a:r>
              <a:rPr lang="nl-NL" dirty="0" smtClean="0"/>
              <a:t>Klik en typ de titel</a:t>
            </a:r>
            <a:endParaRPr lang="nl-BE" dirty="0"/>
          </a:p>
        </p:txBody>
      </p:sp>
      <p:sp>
        <p:nvSpPr>
          <p:cNvPr id="3" name="Tijdelijke aanduiding voor inhoud 2"/>
          <p:cNvSpPr>
            <a:spLocks noGrp="1"/>
          </p:cNvSpPr>
          <p:nvPr>
            <p:ph idx="1" hasCustomPrompt="1"/>
          </p:nvPr>
        </p:nvSpPr>
        <p:spPr>
          <a:xfrm>
            <a:off x="3761909" y="540000"/>
            <a:ext cx="5105139"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tekst 3"/>
          <p:cNvSpPr>
            <a:spLocks noGrp="1"/>
          </p:cNvSpPr>
          <p:nvPr>
            <p:ph type="body" sz="half" idx="2" hasCustomPrompt="1"/>
          </p:nvPr>
        </p:nvSpPr>
        <p:spPr>
          <a:xfrm>
            <a:off x="539552" y="1435101"/>
            <a:ext cx="3008313"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3/04/2019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22063528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4788000"/>
            <a:ext cx="8334000" cy="540000"/>
          </a:xfrm>
        </p:spPr>
        <p:txBody>
          <a:bodyPr anchor="t" anchorCtr="0">
            <a:noAutofit/>
          </a:bodyPr>
          <a:lstStyle>
            <a:lvl1pPr algn="l">
              <a:defRPr sz="2000" b="1"/>
            </a:lvl1pPr>
          </a:lstStyle>
          <a:p>
            <a:r>
              <a:rPr lang="nl-NL" dirty="0" smtClean="0"/>
              <a:t>Klik en typ de tekst</a:t>
            </a:r>
            <a:endParaRPr lang="nl-BE" dirty="0"/>
          </a:p>
        </p:txBody>
      </p:sp>
      <p:sp>
        <p:nvSpPr>
          <p:cNvPr id="3" name="Tijdelijke aanduiding voor afbeelding 2"/>
          <p:cNvSpPr>
            <a:spLocks noGrp="1"/>
          </p:cNvSpPr>
          <p:nvPr>
            <p:ph type="pic" idx="1"/>
          </p:nvPr>
        </p:nvSpPr>
        <p:spPr>
          <a:xfrm>
            <a:off x="540000" y="540000"/>
            <a:ext cx="8334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dirty="0"/>
          </a:p>
        </p:txBody>
      </p:sp>
      <p:sp>
        <p:nvSpPr>
          <p:cNvPr id="4" name="Tijdelijke aanduiding voor tekst 3"/>
          <p:cNvSpPr>
            <a:spLocks noGrp="1"/>
          </p:cNvSpPr>
          <p:nvPr>
            <p:ph type="body" sz="half" idx="2" hasCustomPrompt="1"/>
          </p:nvPr>
        </p:nvSpPr>
        <p:spPr>
          <a:xfrm>
            <a:off x="540000" y="5445224"/>
            <a:ext cx="8334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a:xfrm>
            <a:off x="540000" y="6048000"/>
            <a:ext cx="936000" cy="288000"/>
          </a:xfrm>
        </p:spPr>
        <p:txBody>
          <a:bodyPr/>
          <a:lstStyle/>
          <a:p>
            <a:fld id="{C4DDCD72-59EE-436D-B435-201699A5BB49}" type="datetimeFigureOut">
              <a:rPr lang="nl-BE" smtClean="0"/>
              <a:pPr/>
              <a:t>3/04/2019</a:t>
            </a:fld>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dirty="0"/>
          </a:p>
        </p:txBody>
      </p:sp>
      <p:sp>
        <p:nvSpPr>
          <p:cNvPr id="8" name="Tijdelijke aanduiding voor voettekst 3"/>
          <p:cNvSpPr>
            <a:spLocks noGrp="1"/>
          </p:cNvSpPr>
          <p:nvPr>
            <p:ph type="ftr" sz="quarter" idx="11"/>
          </p:nvPr>
        </p:nvSpPr>
        <p:spPr>
          <a:xfrm>
            <a:off x="1566000" y="6048000"/>
            <a:ext cx="1980000" cy="288000"/>
          </a:xfrm>
        </p:spPr>
        <p:txBody>
          <a:bodyPr/>
          <a:lstStyle/>
          <a:p>
            <a:endParaRPr lang="nl-BE" dirty="0"/>
          </a:p>
        </p:txBody>
      </p:sp>
    </p:spTree>
    <p:extLst>
      <p:ext uri="{BB962C8B-B14F-4D97-AF65-F5344CB8AC3E}">
        <p14:creationId xmlns:p14="http://schemas.microsoft.com/office/powerpoint/2010/main" val="40242632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40000" y="180000"/>
            <a:ext cx="8334000" cy="900000"/>
          </a:xfrm>
          <a:prstGeom prst="rect">
            <a:avLst/>
          </a:prstGeom>
        </p:spPr>
        <p:txBody>
          <a:bodyPr vert="horz" lIns="0" tIns="0" rIns="0" bIns="0" rtlCol="0" anchor="b" anchorCtr="0">
            <a:normAutofit/>
          </a:bodyPr>
          <a:lstStyle/>
          <a:p>
            <a:r>
              <a:rPr lang="nl-NL" dirty="0" smtClean="0"/>
              <a:t>Klik en typ de titel</a:t>
            </a:r>
            <a:endParaRPr lang="nl-BE" dirty="0"/>
          </a:p>
        </p:txBody>
      </p:sp>
      <p:sp>
        <p:nvSpPr>
          <p:cNvPr id="3" name="Tijdelijke aanduiding voor tekst 2"/>
          <p:cNvSpPr>
            <a:spLocks noGrp="1"/>
          </p:cNvSpPr>
          <p:nvPr>
            <p:ph type="body" idx="1"/>
          </p:nvPr>
        </p:nvSpPr>
        <p:spPr>
          <a:xfrm>
            <a:off x="540000" y="1349999"/>
            <a:ext cx="8334000" cy="4428000"/>
          </a:xfrm>
          <a:prstGeom prst="rect">
            <a:avLst/>
          </a:prstGeom>
        </p:spPr>
        <p:txBody>
          <a:bodyPr vert="horz" lIns="0" tIns="0" rIns="0" bIns="0" rtlCol="0">
            <a:noAutofit/>
          </a:body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539552" y="6048000"/>
            <a:ext cx="936000" cy="288000"/>
          </a:xfrm>
          <a:prstGeom prst="rect">
            <a:avLst/>
          </a:prstGeom>
        </p:spPr>
        <p:txBody>
          <a:bodyPr vert="horz" lIns="0" tIns="0" rIns="0" bIns="0" rtlCol="0" anchor="t" anchorCtr="0"/>
          <a:lstStyle>
            <a:lvl1pPr algn="l">
              <a:defRPr sz="1000">
                <a:solidFill>
                  <a:srgbClr val="00407A"/>
                </a:solidFill>
                <a:latin typeface="Arial" pitchFamily="34" charset="0"/>
                <a:cs typeface="Arial" pitchFamily="34" charset="0"/>
              </a:defRPr>
            </a:lvl1pPr>
          </a:lstStyle>
          <a:p>
            <a:fld id="{C4DDCD72-59EE-436D-B435-201699A5BB49}" type="datetimeFigureOut">
              <a:rPr lang="nl-BE" smtClean="0"/>
              <a:pPr/>
              <a:t>3/04/2019</a:t>
            </a:fld>
            <a:endParaRPr lang="nl-BE" dirty="0"/>
          </a:p>
        </p:txBody>
      </p:sp>
      <p:sp>
        <p:nvSpPr>
          <p:cNvPr id="5" name="Tijdelijke aanduiding voor voettekst 4"/>
          <p:cNvSpPr>
            <a:spLocks noGrp="1"/>
          </p:cNvSpPr>
          <p:nvPr>
            <p:ph type="ftr" sz="quarter" idx="3"/>
          </p:nvPr>
        </p:nvSpPr>
        <p:spPr>
          <a:xfrm>
            <a:off x="1566000" y="6048000"/>
            <a:ext cx="1980000" cy="288000"/>
          </a:xfrm>
          <a:prstGeom prst="rect">
            <a:avLst/>
          </a:prstGeom>
        </p:spPr>
        <p:txBody>
          <a:bodyPr vert="horz" lIns="0" tIns="0" rIns="0" bIns="0" rtlCol="0" anchor="t" anchorCtr="0"/>
          <a:lstStyle>
            <a:lvl1pPr algn="ctr">
              <a:defRPr sz="1000">
                <a:solidFill>
                  <a:srgbClr val="00407A"/>
                </a:solidFill>
                <a:latin typeface="Arial" pitchFamily="34" charset="0"/>
                <a:cs typeface="Arial" pitchFamily="34" charset="0"/>
              </a:defRPr>
            </a:lvl1pPr>
          </a:lstStyle>
          <a:p>
            <a:endParaRPr lang="nl-BE" dirty="0"/>
          </a:p>
        </p:txBody>
      </p:sp>
      <p:sp>
        <p:nvSpPr>
          <p:cNvPr id="6" name="Tijdelijke aanduiding voor dianummer 5"/>
          <p:cNvSpPr>
            <a:spLocks noGrp="1"/>
          </p:cNvSpPr>
          <p:nvPr>
            <p:ph type="sldNum" sz="quarter" idx="4"/>
          </p:nvPr>
        </p:nvSpPr>
        <p:spPr>
          <a:xfrm>
            <a:off x="3636000" y="6048000"/>
            <a:ext cx="936000" cy="288000"/>
          </a:xfrm>
          <a:prstGeom prst="rect">
            <a:avLst/>
          </a:prstGeom>
        </p:spPr>
        <p:txBody>
          <a:bodyPr vert="horz" lIns="0" tIns="0" rIns="0" bIns="0" rtlCol="0" anchor="t" anchorCtr="0"/>
          <a:lstStyle>
            <a:lvl1pPr algn="r">
              <a:defRPr sz="1000">
                <a:solidFill>
                  <a:srgbClr val="00407A"/>
                </a:solidFill>
                <a:latin typeface="Arial" pitchFamily="34" charset="0"/>
                <a:cs typeface="Arial" pitchFamily="34" charset="0"/>
              </a:defRPr>
            </a:lvl1pPr>
          </a:lstStyle>
          <a:p>
            <a:fld id="{F35D8031-C8E5-48F8-A3B6-81643B27A3AF}" type="slidenum">
              <a:rPr lang="nl-BE" smtClean="0"/>
              <a:pPr/>
              <a:t>‹#›</a:t>
            </a:fld>
            <a:endParaRPr lang="nl-BE" dirty="0"/>
          </a:p>
        </p:txBody>
      </p:sp>
      <p:sp>
        <p:nvSpPr>
          <p:cNvPr id="7" name="Rechthoek 6"/>
          <p:cNvSpPr/>
          <p:nvPr/>
        </p:nvSpPr>
        <p:spPr>
          <a:xfrm>
            <a:off x="0" y="6372000"/>
            <a:ext cx="9144000" cy="486000"/>
          </a:xfrm>
          <a:prstGeom prst="rect">
            <a:avLst/>
          </a:prstGeom>
          <a:gradFill flip="none" rotWithShape="1">
            <a:gsLst>
              <a:gs pos="100000">
                <a:srgbClr val="116E8A"/>
              </a:gs>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62000" y="6048000"/>
            <a:ext cx="1512458" cy="540000"/>
          </a:xfrm>
          <a:prstGeom prst="rect">
            <a:avLst/>
          </a:prstGeom>
        </p:spPr>
      </p:pic>
    </p:spTree>
    <p:extLst>
      <p:ext uri="{BB962C8B-B14F-4D97-AF65-F5344CB8AC3E}">
        <p14:creationId xmlns:p14="http://schemas.microsoft.com/office/powerpoint/2010/main" val="606215082"/>
      </p:ext>
    </p:extLst>
  </p:cSld>
  <p:clrMap bg1="lt1" tx1="dk1" bg2="lt2" tx2="dk2" accent1="accent1" accent2="accent2" accent3="accent3" accent4="accent4" accent5="accent5" accent6="accent6" hlink="hlink" folHlink="folHlink"/>
  <p:sldLayoutIdLst>
    <p:sldLayoutId id="2147483688" r:id="rId1"/>
    <p:sldLayoutId id="2147483709" r:id="rId2"/>
    <p:sldLayoutId id="2147483698" r:id="rId3"/>
    <p:sldLayoutId id="2147483692" r:id="rId4"/>
    <p:sldLayoutId id="2147483693" r:id="rId5"/>
    <p:sldLayoutId id="2147483694" r:id="rId6"/>
    <p:sldLayoutId id="2147483695" r:id="rId7"/>
    <p:sldLayoutId id="2147483696" r:id="rId8"/>
    <p:sldLayoutId id="2147483697" r:id="rId9"/>
  </p:sldLayoutIdLst>
  <p:timing>
    <p:tnLst>
      <p:par>
        <p:cTn id="1" dur="indefinite" restart="never" nodeType="tmRoot"/>
      </p:par>
    </p:tnLst>
  </p:timing>
  <p:txStyles>
    <p:title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3744000"/>
            <a:ext cx="3240000" cy="2668236"/>
          </a:xfrm>
          <a:prstGeom prst="rect">
            <a:avLst/>
          </a:prstGeom>
        </p:spPr>
      </p:pic>
      <p:sp>
        <p:nvSpPr>
          <p:cNvPr id="2" name="Tijdelijke aanduiding voor titel 1"/>
          <p:cNvSpPr>
            <a:spLocks noGrp="1"/>
          </p:cNvSpPr>
          <p:nvPr>
            <p:ph type="title"/>
          </p:nvPr>
        </p:nvSpPr>
        <p:spPr>
          <a:xfrm>
            <a:off x="540000" y="180000"/>
            <a:ext cx="8334000" cy="900000"/>
          </a:xfrm>
          <a:prstGeom prst="rect">
            <a:avLst/>
          </a:prstGeom>
        </p:spPr>
        <p:txBody>
          <a:bodyPr vert="horz" lIns="0" tIns="0" rIns="0" bIns="0" rtlCol="0" anchor="b" anchorCtr="0">
            <a:normAutofit/>
          </a:bodyPr>
          <a:lstStyle/>
          <a:p>
            <a:r>
              <a:rPr lang="nl-NL" dirty="0" smtClean="0"/>
              <a:t>Klik en typ de titel</a:t>
            </a:r>
            <a:endParaRPr lang="nl-BE" dirty="0"/>
          </a:p>
        </p:txBody>
      </p:sp>
      <p:sp>
        <p:nvSpPr>
          <p:cNvPr id="3" name="Tijdelijke aanduiding voor tekst 2"/>
          <p:cNvSpPr>
            <a:spLocks noGrp="1"/>
          </p:cNvSpPr>
          <p:nvPr>
            <p:ph type="body" idx="1"/>
          </p:nvPr>
        </p:nvSpPr>
        <p:spPr>
          <a:xfrm>
            <a:off x="540000" y="1349999"/>
            <a:ext cx="8334000" cy="4428000"/>
          </a:xfrm>
          <a:prstGeom prst="rect">
            <a:avLst/>
          </a:prstGeom>
        </p:spPr>
        <p:txBody>
          <a:bodyPr vert="horz" lIns="0" tIns="0" rIns="0" bIns="0" rtlCol="0">
            <a:noAutofit/>
          </a:body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539552" y="6048000"/>
            <a:ext cx="936000" cy="288000"/>
          </a:xfrm>
          <a:prstGeom prst="rect">
            <a:avLst/>
          </a:prstGeom>
        </p:spPr>
        <p:txBody>
          <a:bodyPr vert="horz" lIns="0" tIns="0" rIns="0" bIns="0" rtlCol="0" anchor="t" anchorCtr="0"/>
          <a:lstStyle>
            <a:lvl1pPr algn="l">
              <a:defRPr sz="1000">
                <a:solidFill>
                  <a:srgbClr val="00407A"/>
                </a:solidFill>
                <a:latin typeface="Arial" pitchFamily="34" charset="0"/>
                <a:cs typeface="Arial" pitchFamily="34" charset="0"/>
              </a:defRPr>
            </a:lvl1pPr>
          </a:lstStyle>
          <a:p>
            <a:fld id="{C4DDCD72-59EE-436D-B435-201699A5BB49}" type="datetimeFigureOut">
              <a:rPr lang="nl-BE" smtClean="0"/>
              <a:pPr/>
              <a:t>3/04/2019</a:t>
            </a:fld>
            <a:endParaRPr lang="nl-BE" dirty="0"/>
          </a:p>
        </p:txBody>
      </p:sp>
      <p:sp>
        <p:nvSpPr>
          <p:cNvPr id="5" name="Tijdelijke aanduiding voor voettekst 4"/>
          <p:cNvSpPr>
            <a:spLocks noGrp="1"/>
          </p:cNvSpPr>
          <p:nvPr>
            <p:ph type="ftr" sz="quarter" idx="3"/>
          </p:nvPr>
        </p:nvSpPr>
        <p:spPr>
          <a:xfrm>
            <a:off x="1566000" y="6048000"/>
            <a:ext cx="1980000" cy="288000"/>
          </a:xfrm>
          <a:prstGeom prst="rect">
            <a:avLst/>
          </a:prstGeom>
        </p:spPr>
        <p:txBody>
          <a:bodyPr vert="horz" lIns="0" tIns="0" rIns="0" bIns="0" rtlCol="0" anchor="t" anchorCtr="0"/>
          <a:lstStyle>
            <a:lvl1pPr algn="ctr">
              <a:defRPr sz="1000">
                <a:solidFill>
                  <a:srgbClr val="00407A"/>
                </a:solidFill>
                <a:latin typeface="Arial" pitchFamily="34" charset="0"/>
                <a:cs typeface="Arial" pitchFamily="34" charset="0"/>
              </a:defRPr>
            </a:lvl1pPr>
          </a:lstStyle>
          <a:p>
            <a:endParaRPr lang="nl-BE" dirty="0"/>
          </a:p>
        </p:txBody>
      </p:sp>
      <p:sp>
        <p:nvSpPr>
          <p:cNvPr id="6" name="Tijdelijke aanduiding voor dianummer 5"/>
          <p:cNvSpPr>
            <a:spLocks noGrp="1"/>
          </p:cNvSpPr>
          <p:nvPr>
            <p:ph type="sldNum" sz="quarter" idx="4"/>
          </p:nvPr>
        </p:nvSpPr>
        <p:spPr>
          <a:xfrm>
            <a:off x="3636000" y="6048000"/>
            <a:ext cx="936000" cy="288000"/>
          </a:xfrm>
          <a:prstGeom prst="rect">
            <a:avLst/>
          </a:prstGeom>
        </p:spPr>
        <p:txBody>
          <a:bodyPr vert="horz" lIns="0" tIns="0" rIns="0" bIns="0" rtlCol="0" anchor="t" anchorCtr="0"/>
          <a:lstStyle>
            <a:lvl1pPr algn="r">
              <a:defRPr sz="1000">
                <a:solidFill>
                  <a:srgbClr val="00407A"/>
                </a:solidFill>
                <a:latin typeface="Arial" pitchFamily="34" charset="0"/>
                <a:cs typeface="Arial" pitchFamily="34" charset="0"/>
              </a:defRPr>
            </a:lvl1pPr>
          </a:lstStyle>
          <a:p>
            <a:fld id="{F35D8031-C8E5-48F8-A3B6-81643B27A3AF}" type="slidenum">
              <a:rPr lang="nl-BE" smtClean="0"/>
              <a:pPr/>
              <a:t>‹#›</a:t>
            </a:fld>
            <a:endParaRPr lang="nl-BE" dirty="0"/>
          </a:p>
        </p:txBody>
      </p:sp>
      <p:sp>
        <p:nvSpPr>
          <p:cNvPr id="7" name="Rechthoek 6"/>
          <p:cNvSpPr/>
          <p:nvPr/>
        </p:nvSpPr>
        <p:spPr>
          <a:xfrm>
            <a:off x="0" y="6372000"/>
            <a:ext cx="9144000" cy="486000"/>
          </a:xfrm>
          <a:prstGeom prst="rect">
            <a:avLst/>
          </a:prstGeom>
          <a:gradFill flip="none" rotWithShape="1">
            <a:gsLst>
              <a:gs pos="100000">
                <a:srgbClr val="116E8A"/>
              </a:gs>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62000" y="6048000"/>
            <a:ext cx="1512458" cy="540000"/>
          </a:xfrm>
          <a:prstGeom prst="rect">
            <a:avLst/>
          </a:prstGeom>
        </p:spPr>
      </p:pic>
    </p:spTree>
    <p:extLst>
      <p:ext uri="{BB962C8B-B14F-4D97-AF65-F5344CB8AC3E}">
        <p14:creationId xmlns:p14="http://schemas.microsoft.com/office/powerpoint/2010/main" val="320845504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timing>
    <p:tnLst>
      <p:par>
        <p:cTn id="1" dur="indefinite" restart="never" nodeType="tmRoot"/>
      </p:par>
    </p:tnLst>
  </p:timing>
  <p:txStyles>
    <p:title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331640" y="1556792"/>
            <a:ext cx="7488832" cy="1937589"/>
          </a:xfrm>
        </p:spPr>
        <p:txBody>
          <a:bodyPr/>
          <a:lstStyle/>
          <a:p>
            <a:pPr algn="ctr">
              <a:lnSpc>
                <a:spcPct val="120000"/>
              </a:lnSpc>
              <a:spcBef>
                <a:spcPts val="0"/>
              </a:spcBef>
            </a:pPr>
            <a:r>
              <a:rPr lang="en-US" sz="3200" dirty="0"/>
              <a:t>An effective equilibrium reaction model for the submerged plasma fuming process using </a:t>
            </a:r>
            <a:r>
              <a:rPr lang="en-US" sz="3200" dirty="0" err="1"/>
              <a:t>ChemApp</a:t>
            </a:r>
            <a:endParaRPr lang="en-US" sz="3200" dirty="0"/>
          </a:p>
        </p:txBody>
      </p:sp>
      <p:sp>
        <p:nvSpPr>
          <p:cNvPr id="2" name="Rectangle 1"/>
          <p:cNvSpPr/>
          <p:nvPr/>
        </p:nvSpPr>
        <p:spPr>
          <a:xfrm>
            <a:off x="3491827" y="4299409"/>
            <a:ext cx="5328645" cy="369332"/>
          </a:xfrm>
          <a:prstGeom prst="rect">
            <a:avLst/>
          </a:prstGeom>
        </p:spPr>
        <p:txBody>
          <a:bodyPr wrap="square">
            <a:spAutoFit/>
          </a:bodyPr>
          <a:lstStyle/>
          <a:p>
            <a:pPr algn="ctr">
              <a:spcBef>
                <a:spcPts val="1000"/>
              </a:spcBef>
            </a:pPr>
            <a:r>
              <a:rPr lang="sv-SE" u="sng" dirty="0" err="1">
                <a:solidFill>
                  <a:schemeClr val="bg1"/>
                </a:solidFill>
              </a:rPr>
              <a:t>Zhongfu</a:t>
            </a:r>
            <a:r>
              <a:rPr lang="sv-SE" u="sng" dirty="0">
                <a:solidFill>
                  <a:schemeClr val="bg1"/>
                </a:solidFill>
              </a:rPr>
              <a:t> </a:t>
            </a:r>
            <a:r>
              <a:rPr lang="sv-SE" u="sng" dirty="0" smtClean="0">
                <a:solidFill>
                  <a:schemeClr val="bg1"/>
                </a:solidFill>
              </a:rPr>
              <a:t>Cheng,</a:t>
            </a:r>
            <a:r>
              <a:rPr lang="sv-SE" dirty="0" smtClean="0">
                <a:solidFill>
                  <a:schemeClr val="bg1"/>
                </a:solidFill>
              </a:rPr>
              <a:t> </a:t>
            </a:r>
            <a:r>
              <a:rPr lang="sv-SE" dirty="0">
                <a:solidFill>
                  <a:schemeClr val="bg1"/>
                </a:solidFill>
              </a:rPr>
              <a:t>Bart </a:t>
            </a:r>
            <a:r>
              <a:rPr lang="sv-SE" dirty="0" err="1" smtClean="0">
                <a:solidFill>
                  <a:schemeClr val="bg1"/>
                </a:solidFill>
              </a:rPr>
              <a:t>Blanpain</a:t>
            </a:r>
            <a:r>
              <a:rPr lang="sv-SE" dirty="0" smtClean="0">
                <a:solidFill>
                  <a:schemeClr val="bg1"/>
                </a:solidFill>
              </a:rPr>
              <a:t>, </a:t>
            </a:r>
            <a:r>
              <a:rPr lang="sv-SE" dirty="0" err="1">
                <a:solidFill>
                  <a:schemeClr val="bg1"/>
                </a:solidFill>
              </a:rPr>
              <a:t>Muxing</a:t>
            </a:r>
            <a:r>
              <a:rPr lang="sv-SE" dirty="0">
                <a:solidFill>
                  <a:schemeClr val="bg1"/>
                </a:solidFill>
              </a:rPr>
              <a:t> </a:t>
            </a:r>
            <a:r>
              <a:rPr lang="sv-SE" dirty="0" smtClean="0">
                <a:solidFill>
                  <a:schemeClr val="bg1"/>
                </a:solidFill>
              </a:rPr>
              <a:t>Guo</a:t>
            </a:r>
            <a:endParaRPr lang="en-US" dirty="0">
              <a:solidFill>
                <a:schemeClr val="bg1"/>
              </a:solidFill>
            </a:endParaRPr>
          </a:p>
        </p:txBody>
      </p:sp>
    </p:spTree>
    <p:extLst>
      <p:ext uri="{BB962C8B-B14F-4D97-AF65-F5344CB8AC3E}">
        <p14:creationId xmlns:p14="http://schemas.microsoft.com/office/powerpoint/2010/main" val="2707902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17325" y="656184"/>
            <a:ext cx="7272807" cy="810478"/>
          </a:xfrm>
          <a:prstGeom prst="rect">
            <a:avLst/>
          </a:prstGeom>
          <a:solidFill>
            <a:srgbClr val="0033CC"/>
          </a:solidFill>
        </p:spPr>
        <p:txBody>
          <a:bodyPr wrap="square" rtlCol="0">
            <a:spAutoFit/>
          </a:bodyPr>
          <a:lstStyle/>
          <a:p>
            <a:pPr marL="495450" marR="0" lvl="0" indent="-457200" algn="l" defTabSz="914400" rtl="0" eaLnBrk="1" fontAlgn="auto" latinLnBrk="0" hangingPunct="1">
              <a:lnSpc>
                <a:spcPct val="100000"/>
              </a:lnSpc>
              <a:spcBef>
                <a:spcPts val="0"/>
              </a:spcBef>
              <a:spcAft>
                <a:spcPts val="800"/>
              </a:spcAft>
              <a:buClrTx/>
              <a:buSzTx/>
              <a:buFontTx/>
              <a:buAutoNum type="arabicParenR"/>
              <a:tabLst/>
              <a:defRPr/>
            </a:pPr>
            <a:r>
              <a:rPr kumimoji="0" lang="en-US" altLang="zh-CN" sz="20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Great flexibility to design and implement </a:t>
            </a:r>
            <a:r>
              <a:rPr kumimoji="0" lang="en-US" altLang="zh-CN" sz="2000" b="1" i="0" u="none" strike="noStrike" kern="1200" cap="none" spc="0" normalizeH="0" baseline="0" noProof="0" dirty="0" err="1" smtClean="0">
                <a:ln>
                  <a:noFill/>
                </a:ln>
                <a:solidFill>
                  <a:srgbClr val="FFFFFF"/>
                </a:solidFill>
                <a:effectLst/>
                <a:uLnTx/>
                <a:uFillTx/>
                <a:latin typeface="Calibri" panose="020F0502020204030204" pitchFamily="34" charset="0"/>
                <a:ea typeface="+mn-ea"/>
                <a:cs typeface="+mn-cs"/>
              </a:rPr>
              <a:t>FactSage</a:t>
            </a:r>
            <a:r>
              <a:rPr kumimoji="0" lang="en-US" altLang="zh-CN" sz="20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 calculation;</a:t>
            </a:r>
            <a:endParaRPr kumimoji="0" lang="nl-BE" altLang="zh-CN" sz="20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endParaRPr>
          </a:p>
          <a:p>
            <a:pPr marL="495450" marR="0" lvl="0" indent="-457200" algn="l" defTabSz="914400" rtl="0" eaLnBrk="1" fontAlgn="auto" latinLnBrk="0" hangingPunct="1">
              <a:lnSpc>
                <a:spcPct val="100000"/>
              </a:lnSpc>
              <a:spcBef>
                <a:spcPts val="0"/>
              </a:spcBef>
              <a:spcAft>
                <a:spcPts val="800"/>
              </a:spcAft>
              <a:buClrTx/>
              <a:buSzTx/>
              <a:buFontTx/>
              <a:buAutoNum type="arabicParenR"/>
              <a:tabLst/>
              <a:defRPr/>
            </a:pPr>
            <a:r>
              <a:rPr kumimoji="0" lang="en-US" altLang="zh-CN" sz="20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Customized</a:t>
            </a:r>
            <a:r>
              <a:rPr kumimoji="0" lang="nl-BE" altLang="zh-CN" sz="20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 </a:t>
            </a:r>
            <a:r>
              <a:rPr kumimoji="0" lang="en-US" altLang="zh-CN" sz="20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reaction kinetics; </a:t>
            </a:r>
          </a:p>
        </p:txBody>
      </p:sp>
      <p:pic>
        <p:nvPicPr>
          <p:cNvPr id="15" name="Picture 14"/>
          <p:cNvPicPr>
            <a:picLocks noChangeAspect="1"/>
          </p:cNvPicPr>
          <p:nvPr/>
        </p:nvPicPr>
        <p:blipFill rotWithShape="1">
          <a:blip r:embed="rId3"/>
          <a:srcRect r="-539" b="29844"/>
          <a:stretch/>
        </p:blipFill>
        <p:spPr>
          <a:xfrm>
            <a:off x="827584" y="1511111"/>
            <a:ext cx="3672408" cy="1967362"/>
          </a:xfrm>
          <a:prstGeom prst="rect">
            <a:avLst/>
          </a:prstGeom>
        </p:spPr>
      </p:pic>
      <p:pic>
        <p:nvPicPr>
          <p:cNvPr id="18" name="Picture 17"/>
          <p:cNvPicPr>
            <a:picLocks noChangeAspect="1"/>
          </p:cNvPicPr>
          <p:nvPr/>
        </p:nvPicPr>
        <p:blipFill>
          <a:blip r:embed="rId4"/>
          <a:stretch>
            <a:fillRect/>
          </a:stretch>
        </p:blipFill>
        <p:spPr>
          <a:xfrm>
            <a:off x="4734000" y="1645179"/>
            <a:ext cx="3295907" cy="1628566"/>
          </a:xfrm>
          <a:prstGeom prst="rect">
            <a:avLst/>
          </a:prstGeom>
        </p:spPr>
      </p:pic>
      <p:sp>
        <p:nvSpPr>
          <p:cNvPr id="28" name="TextBox 27"/>
          <p:cNvSpPr txBox="1"/>
          <p:nvPr/>
        </p:nvSpPr>
        <p:spPr>
          <a:xfrm>
            <a:off x="899592" y="1715839"/>
            <a:ext cx="2088230" cy="400110"/>
          </a:xfrm>
          <a:prstGeom prst="rect">
            <a:avLst/>
          </a:prstGeom>
          <a:solidFill>
            <a:srgbClr val="0033CC"/>
          </a:solidFill>
        </p:spPr>
        <p:txBody>
          <a:bodyPr wrap="square" rtlCol="0">
            <a:spAutoFit/>
          </a:bodyPr>
          <a:lstStyle/>
          <a:p>
            <a:pPr marL="38250" marR="0" lvl="0" indent="0" algn="l" defTabSz="914400" rtl="0" eaLnBrk="1" fontAlgn="auto" latinLnBrk="0" hangingPunct="1">
              <a:lnSpc>
                <a:spcPct val="100000"/>
              </a:lnSpc>
              <a:spcBef>
                <a:spcPts val="0"/>
              </a:spcBef>
              <a:spcAft>
                <a:spcPts val="800"/>
              </a:spcAft>
              <a:buClrTx/>
              <a:buSzTx/>
              <a:buFontTx/>
              <a:buNone/>
              <a:tabLst/>
              <a:defRPr/>
            </a:pPr>
            <a:r>
              <a:rPr kumimoji="0" lang="en-US" altLang="zh-CN"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3</a:t>
            </a:r>
            <a:r>
              <a:rPr kumimoji="0" lang="en-US" altLang="zh-CN" sz="20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 Flexible input</a:t>
            </a:r>
          </a:p>
        </p:txBody>
      </p:sp>
      <p:sp>
        <p:nvSpPr>
          <p:cNvPr id="29" name="TextBox 28"/>
          <p:cNvSpPr txBox="1"/>
          <p:nvPr/>
        </p:nvSpPr>
        <p:spPr>
          <a:xfrm>
            <a:off x="4606442" y="1715839"/>
            <a:ext cx="2376264" cy="400110"/>
          </a:xfrm>
          <a:prstGeom prst="rect">
            <a:avLst/>
          </a:prstGeom>
          <a:solidFill>
            <a:srgbClr val="0033CC"/>
          </a:solidFill>
        </p:spPr>
        <p:txBody>
          <a:bodyPr wrap="square" rtlCol="0">
            <a:spAutoFit/>
          </a:bodyPr>
          <a:lstStyle/>
          <a:p>
            <a:pPr marL="38250" marR="0" lvl="0" indent="0" algn="l" defTabSz="914400" rtl="0" eaLnBrk="1" fontAlgn="auto" latinLnBrk="0" hangingPunct="1">
              <a:lnSpc>
                <a:spcPct val="100000"/>
              </a:lnSpc>
              <a:spcBef>
                <a:spcPts val="0"/>
              </a:spcBef>
              <a:spcAft>
                <a:spcPts val="800"/>
              </a:spcAft>
              <a:buClrTx/>
              <a:buSzTx/>
              <a:buFontTx/>
              <a:buNone/>
              <a:tabLst/>
              <a:defRPr/>
            </a:pPr>
            <a:r>
              <a:rPr kumimoji="0" lang="en-US" altLang="zh-CN"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4</a:t>
            </a:r>
            <a:r>
              <a:rPr kumimoji="0" lang="en-US" altLang="zh-CN" sz="20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 Powerful output</a:t>
            </a:r>
          </a:p>
        </p:txBody>
      </p:sp>
      <p:pic>
        <p:nvPicPr>
          <p:cNvPr id="4" name="Picture 3"/>
          <p:cNvPicPr>
            <a:picLocks noChangeAspect="1"/>
          </p:cNvPicPr>
          <p:nvPr/>
        </p:nvPicPr>
        <p:blipFill>
          <a:blip r:embed="rId5"/>
          <a:stretch>
            <a:fillRect/>
          </a:stretch>
        </p:blipFill>
        <p:spPr>
          <a:xfrm>
            <a:off x="1164981" y="3522922"/>
            <a:ext cx="7138038" cy="3509946"/>
          </a:xfrm>
          <a:prstGeom prst="rect">
            <a:avLst/>
          </a:prstGeom>
        </p:spPr>
      </p:pic>
      <p:sp>
        <p:nvSpPr>
          <p:cNvPr id="36" name="TextBox 35"/>
          <p:cNvSpPr txBox="1"/>
          <p:nvPr/>
        </p:nvSpPr>
        <p:spPr>
          <a:xfrm>
            <a:off x="2254108" y="3776314"/>
            <a:ext cx="5006077" cy="400110"/>
          </a:xfrm>
          <a:prstGeom prst="rect">
            <a:avLst/>
          </a:prstGeom>
          <a:solidFill>
            <a:srgbClr val="0033CC"/>
          </a:solidFill>
        </p:spPr>
        <p:txBody>
          <a:bodyPr wrap="square" rtlCol="0">
            <a:spAutoFit/>
          </a:bodyPr>
          <a:lstStyle/>
          <a:p>
            <a:pPr marL="38250" marR="0" lvl="0" indent="0" algn="l" defTabSz="914400" rtl="0" eaLnBrk="1" fontAlgn="auto" latinLnBrk="0" hangingPunct="1">
              <a:lnSpc>
                <a:spcPct val="100000"/>
              </a:lnSpc>
              <a:spcBef>
                <a:spcPts val="0"/>
              </a:spcBef>
              <a:spcAft>
                <a:spcPts val="800"/>
              </a:spcAft>
              <a:buClrTx/>
              <a:buSzTx/>
              <a:buFontTx/>
              <a:buNone/>
              <a:tabLst/>
              <a:defRPr/>
            </a:pPr>
            <a:r>
              <a:rPr kumimoji="0" lang="en-US" altLang="zh-CN"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5</a:t>
            </a:r>
            <a:r>
              <a:rPr kumimoji="0" lang="en-US" altLang="zh-CN" sz="20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 Controllable computational </a:t>
            </a:r>
            <a:r>
              <a:rPr kumimoji="0" lang="en-US" altLang="zh-CN"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efficiency</a:t>
            </a:r>
          </a:p>
        </p:txBody>
      </p:sp>
      <p:sp>
        <p:nvSpPr>
          <p:cNvPr id="10" name="Titel 1"/>
          <p:cNvSpPr txBox="1">
            <a:spLocks/>
          </p:cNvSpPr>
          <p:nvPr/>
        </p:nvSpPr>
        <p:spPr>
          <a:xfrm>
            <a:off x="185520" y="35680"/>
            <a:ext cx="4133643" cy="512696"/>
          </a:xfrm>
          <a:prstGeom prst="rect">
            <a:avLst/>
          </a:prstGeom>
        </p:spPr>
        <p:txBody>
          <a:bodyPr vert="horz" lIns="0" tIns="0" rIns="0" bIns="0" rtlCol="0" anchor="b" anchorCtr="0">
            <a:normAutofit/>
          </a:bodyPr>
          <a:lst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sz="2500" b="1" i="0" u="sng" strike="noStrike" kern="1200" cap="none" spc="0" normalizeH="0" baseline="0" noProof="0" dirty="0" smtClean="0">
                <a:ln>
                  <a:noFill/>
                </a:ln>
                <a:solidFill>
                  <a:srgbClr val="003300"/>
                </a:solidFill>
                <a:effectLst/>
                <a:uLnTx/>
                <a:uFillTx/>
                <a:latin typeface="Calibri" panose="020F0502020204030204" pitchFamily="34" charset="0"/>
                <a:ea typeface="+mj-ea"/>
                <a:cs typeface="Calibri" panose="020F0502020204030204" pitchFamily="34" charset="0"/>
              </a:rPr>
              <a:t>Model </a:t>
            </a:r>
            <a:r>
              <a:rPr kumimoji="0" lang="en-US" sz="2500" b="1" i="0" u="sng" strike="noStrike" kern="1200" cap="none" spc="0" normalizeH="0" baseline="0" noProof="0" dirty="0" smtClean="0">
                <a:ln>
                  <a:noFill/>
                </a:ln>
                <a:solidFill>
                  <a:srgbClr val="003300"/>
                </a:solidFill>
                <a:effectLst/>
                <a:uLnTx/>
                <a:uFillTx/>
                <a:latin typeface="Calibri" panose="020F0502020204030204" pitchFamily="34" charset="0"/>
                <a:ea typeface="+mj-ea"/>
                <a:cs typeface="Calibri" panose="020F0502020204030204" pitchFamily="34" charset="0"/>
              </a:rPr>
              <a:t>characteristics </a:t>
            </a:r>
          </a:p>
        </p:txBody>
      </p:sp>
      <p:sp>
        <p:nvSpPr>
          <p:cNvPr id="12" name="Tijdelijke aanduiding voor dianummer 2"/>
          <p:cNvSpPr txBox="1">
            <a:spLocks/>
          </p:cNvSpPr>
          <p:nvPr/>
        </p:nvSpPr>
        <p:spPr>
          <a:xfrm>
            <a:off x="-612576" y="6525344"/>
            <a:ext cx="936000" cy="215992"/>
          </a:xfrm>
          <a:prstGeom prst="rect">
            <a:avLst/>
          </a:prstGeom>
        </p:spPr>
        <p:txBody>
          <a:bodyPr vert="horz" lIns="0" tIns="0" rIns="0" bIns="0" rtlCol="0" anchor="t" anchorCtr="0"/>
          <a:lstStyle>
            <a:defPPr>
              <a:defRPr lang="nl-BE"/>
            </a:defPPr>
            <a:lvl1pPr marL="0" algn="r" defTabSz="914400" rtl="0" eaLnBrk="1" latinLnBrk="0" hangingPunct="1">
              <a:defRPr sz="1000" kern="1200">
                <a:solidFill>
                  <a:srgbClr val="00407A"/>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10</a:t>
            </a:r>
            <a:endParaRPr kumimoji="0" lang="en-US" sz="10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82747526"/>
      </p:ext>
    </p:extLst>
  </p:cSld>
  <p:clrMapOvr>
    <a:masterClrMapping/>
  </p:clrMapOvr>
  <mc:AlternateContent xmlns:mc="http://schemas.openxmlformats.org/markup-compatibility/2006" xmlns:p14="http://schemas.microsoft.com/office/powerpoint/2010/main">
    <mc:Choice Requires="p14">
      <p:transition spd="slow" p14:dur="2000" advTm="236319"/>
    </mc:Choice>
    <mc:Fallback xmlns="">
      <p:transition spd="slow" advTm="23631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5616" y="980728"/>
            <a:ext cx="6696744" cy="5051930"/>
          </a:xfrm>
          <a:prstGeom prst="rect">
            <a:avLst/>
          </a:prstGeom>
        </p:spPr>
      </p:pic>
      <p:sp>
        <p:nvSpPr>
          <p:cNvPr id="6" name="Titel 1"/>
          <p:cNvSpPr txBox="1">
            <a:spLocks/>
          </p:cNvSpPr>
          <p:nvPr/>
        </p:nvSpPr>
        <p:spPr>
          <a:xfrm>
            <a:off x="191300" y="116632"/>
            <a:ext cx="8334000" cy="512696"/>
          </a:xfrm>
          <a:prstGeom prst="rect">
            <a:avLst/>
          </a:prstGeom>
        </p:spPr>
        <p:txBody>
          <a:bodyPr vert="horz" lIns="0" tIns="0" rIns="0" bIns="0" rtlCol="0" anchor="b" anchorCtr="0">
            <a:normAutofit/>
          </a:bodyPr>
          <a:lst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a:lstStyle>
          <a:p>
            <a:r>
              <a:rPr lang="en-US" sz="2800" dirty="0" smtClean="0"/>
              <a:t>Modelling case</a:t>
            </a:r>
            <a:endParaRPr lang="en-US" sz="2800" dirty="0"/>
          </a:p>
        </p:txBody>
      </p:sp>
      <p:sp>
        <p:nvSpPr>
          <p:cNvPr id="7" name="Tijdelijke aanduiding voor dianummer 2"/>
          <p:cNvSpPr txBox="1">
            <a:spLocks/>
          </p:cNvSpPr>
          <p:nvPr/>
        </p:nvSpPr>
        <p:spPr>
          <a:xfrm>
            <a:off x="-612576" y="6525344"/>
            <a:ext cx="936000" cy="215992"/>
          </a:xfrm>
          <a:prstGeom prst="rect">
            <a:avLst/>
          </a:prstGeom>
        </p:spPr>
        <p:txBody>
          <a:bodyPr vert="horz" lIns="0" tIns="0" rIns="0" bIns="0" rtlCol="0" anchor="t" anchorCtr="0"/>
          <a:lstStyle>
            <a:defPPr>
              <a:defRPr lang="nl-BE"/>
            </a:defPPr>
            <a:lvl1pPr marL="0" algn="r" defTabSz="914400" rtl="0" eaLnBrk="1" latinLnBrk="0" hangingPunct="1">
              <a:defRPr sz="1000" kern="1200">
                <a:solidFill>
                  <a:srgbClr val="00407A"/>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11</a:t>
            </a:r>
            <a:endParaRPr kumimoji="0" lang="en-US" sz="10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497788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429" y="1525303"/>
            <a:ext cx="5269088" cy="4153892"/>
          </a:xfrm>
          <a:prstGeom prst="rect">
            <a:avLst/>
          </a:prstGeom>
        </p:spPr>
      </p:pic>
      <p:cxnSp>
        <p:nvCxnSpPr>
          <p:cNvPr id="6" name="Straight Connector 5"/>
          <p:cNvCxnSpPr/>
          <p:nvPr/>
        </p:nvCxnSpPr>
        <p:spPr>
          <a:xfrm>
            <a:off x="2428245" y="2004562"/>
            <a:ext cx="0" cy="314216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05901" y="2004562"/>
            <a:ext cx="0" cy="314216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235173" y="3550572"/>
            <a:ext cx="1152000" cy="0"/>
          </a:xfrm>
          <a:prstGeom prst="straightConnector1">
            <a:avLst/>
          </a:prstGeom>
          <a:ln w="28575">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488872" y="3148079"/>
            <a:ext cx="2052000" cy="0"/>
          </a:xfrm>
          <a:prstGeom prst="straightConnector1">
            <a:avLst/>
          </a:prstGeom>
          <a:ln w="28575">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76165" y="2515999"/>
            <a:ext cx="719214" cy="0"/>
          </a:xfrm>
          <a:prstGeom prst="straightConnector1">
            <a:avLst/>
          </a:prstGeom>
          <a:ln w="28575">
            <a:solidFill>
              <a:srgbClr val="000099"/>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13344" y="3013970"/>
            <a:ext cx="11445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407A"/>
                </a:solidFill>
                <a:effectLst/>
                <a:uLnTx/>
                <a:uFillTx/>
                <a:latin typeface="Arial"/>
                <a:ea typeface="+mn-ea"/>
                <a:cs typeface="+mn-cs"/>
              </a:rPr>
              <a:t>Start slag melting</a:t>
            </a:r>
            <a:endParaRPr kumimoji="0" lang="nl-BE" sz="1200" b="0" i="0" u="none" strike="noStrike" kern="1200" cap="none" spc="0" normalizeH="0" baseline="0" noProof="0" dirty="0">
              <a:ln>
                <a:noFill/>
              </a:ln>
              <a:solidFill>
                <a:srgbClr val="00407A"/>
              </a:solidFill>
              <a:effectLst/>
              <a:uLnTx/>
              <a:uFillTx/>
              <a:latin typeface="Arial"/>
              <a:ea typeface="+mn-ea"/>
              <a:cs typeface="+mn-cs"/>
            </a:endParaRPr>
          </a:p>
        </p:txBody>
      </p:sp>
      <p:sp>
        <p:nvSpPr>
          <p:cNvPr id="13" name="TextBox 12"/>
          <p:cNvSpPr txBox="1"/>
          <p:nvPr/>
        </p:nvSpPr>
        <p:spPr>
          <a:xfrm>
            <a:off x="2697251" y="2846881"/>
            <a:ext cx="177607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407A"/>
                </a:solidFill>
                <a:effectLst/>
                <a:uLnTx/>
                <a:uFillTx/>
                <a:latin typeface="Arial"/>
                <a:ea typeface="+mn-ea"/>
                <a:cs typeface="+mn-cs"/>
              </a:rPr>
              <a:t>Raw material feeding</a:t>
            </a:r>
            <a:endParaRPr kumimoji="0" lang="nl-BE" sz="1200" b="0" i="0" u="none" strike="noStrike" kern="1200" cap="none" spc="0" normalizeH="0" baseline="0" noProof="0" dirty="0">
              <a:ln>
                <a:noFill/>
              </a:ln>
              <a:solidFill>
                <a:srgbClr val="00407A"/>
              </a:solidFill>
              <a:effectLst/>
              <a:uLnTx/>
              <a:uFillTx/>
              <a:latin typeface="Arial"/>
              <a:ea typeface="+mn-ea"/>
              <a:cs typeface="+mn-cs"/>
            </a:endParaRPr>
          </a:p>
        </p:txBody>
      </p:sp>
      <p:sp>
        <p:nvSpPr>
          <p:cNvPr id="14" name="TextBox 13"/>
          <p:cNvSpPr txBox="1"/>
          <p:nvPr/>
        </p:nvSpPr>
        <p:spPr>
          <a:xfrm>
            <a:off x="4540872" y="2221393"/>
            <a:ext cx="97821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407A"/>
                </a:solidFill>
                <a:effectLst/>
                <a:uLnTx/>
                <a:uFillTx/>
                <a:latin typeface="Arial"/>
                <a:ea typeface="+mn-ea"/>
                <a:cs typeface="+mn-cs"/>
              </a:rPr>
              <a:t>Reducing</a:t>
            </a:r>
            <a:endParaRPr kumimoji="0" lang="nl-BE" sz="1200" b="0" i="0" u="none" strike="noStrike" kern="1200" cap="none" spc="0" normalizeH="0" baseline="0" noProof="0" dirty="0">
              <a:ln>
                <a:noFill/>
              </a:ln>
              <a:solidFill>
                <a:srgbClr val="00407A"/>
              </a:solidFill>
              <a:effectLst/>
              <a:uLnTx/>
              <a:uFillTx/>
              <a:latin typeface="Arial"/>
              <a:ea typeface="+mn-ea"/>
              <a:cs typeface="+mn-cs"/>
            </a:endParaRPr>
          </a:p>
        </p:txBody>
      </p:sp>
      <p:cxnSp>
        <p:nvCxnSpPr>
          <p:cNvPr id="29" name="Straight Arrow Connector 28"/>
          <p:cNvCxnSpPr/>
          <p:nvPr/>
        </p:nvCxnSpPr>
        <p:spPr>
          <a:xfrm>
            <a:off x="2483678" y="4310001"/>
            <a:ext cx="1239456" cy="0"/>
          </a:xfrm>
          <a:prstGeom prst="straightConnector1">
            <a:avLst/>
          </a:prstGeom>
          <a:ln w="1905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772465" y="3181151"/>
            <a:ext cx="0" cy="1951038"/>
          </a:xfrm>
          <a:prstGeom prst="line">
            <a:avLst/>
          </a:prstGeom>
          <a:ln w="28575">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836748" y="4598033"/>
            <a:ext cx="699641" cy="0"/>
          </a:xfrm>
          <a:prstGeom prst="straightConnector1">
            <a:avLst/>
          </a:prstGeom>
          <a:ln w="1905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653526" y="4905115"/>
            <a:ext cx="699641" cy="0"/>
          </a:xfrm>
          <a:prstGeom prst="straightConnector1">
            <a:avLst/>
          </a:prstGeom>
          <a:ln w="1905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560827" y="4040500"/>
            <a:ext cx="1024460" cy="24622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407A"/>
                </a:solidFill>
                <a:effectLst/>
                <a:uLnTx/>
                <a:uFillTx/>
                <a:latin typeface="Arial"/>
                <a:ea typeface="+mn-ea"/>
                <a:cs typeface="+mn-cs"/>
              </a:rPr>
              <a:t>Air/LPG=r2</a:t>
            </a:r>
            <a:endParaRPr kumimoji="0" lang="nl-BE" sz="1000" b="0" i="0" u="none" strike="noStrike" kern="1200" cap="none" spc="0" normalizeH="0" baseline="0" noProof="0" dirty="0">
              <a:ln>
                <a:noFill/>
              </a:ln>
              <a:solidFill>
                <a:srgbClr val="00407A"/>
              </a:solidFill>
              <a:effectLst/>
              <a:uLnTx/>
              <a:uFillTx/>
              <a:latin typeface="Arial"/>
              <a:ea typeface="+mn-ea"/>
              <a:cs typeface="+mn-cs"/>
            </a:endParaRPr>
          </a:p>
        </p:txBody>
      </p:sp>
      <p:cxnSp>
        <p:nvCxnSpPr>
          <p:cNvPr id="48" name="Straight Arrow Connector 47"/>
          <p:cNvCxnSpPr/>
          <p:nvPr/>
        </p:nvCxnSpPr>
        <p:spPr>
          <a:xfrm>
            <a:off x="1260158" y="4150424"/>
            <a:ext cx="1126778" cy="0"/>
          </a:xfrm>
          <a:prstGeom prst="straightConnector1">
            <a:avLst/>
          </a:prstGeom>
          <a:ln w="1905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273370" y="3902000"/>
            <a:ext cx="102446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407A"/>
                </a:solidFill>
                <a:effectLst/>
                <a:uLnTx/>
                <a:uFillTx/>
                <a:latin typeface="Arial"/>
                <a:ea typeface="+mn-ea"/>
                <a:cs typeface="+mn-cs"/>
              </a:rPr>
              <a:t>Air/LPG=r1</a:t>
            </a:r>
            <a:endParaRPr kumimoji="0" lang="nl-BE" sz="1000" b="0" i="0" u="none" strike="noStrike" kern="1200" cap="none" spc="0" normalizeH="0" baseline="0" noProof="0" dirty="0">
              <a:ln>
                <a:noFill/>
              </a:ln>
              <a:solidFill>
                <a:srgbClr val="00407A"/>
              </a:solidFill>
              <a:effectLst/>
              <a:uLnTx/>
              <a:uFillTx/>
              <a:latin typeface="Arial"/>
              <a:ea typeface="+mn-ea"/>
              <a:cs typeface="+mn-cs"/>
            </a:endParaRPr>
          </a:p>
        </p:txBody>
      </p:sp>
      <p:sp>
        <p:nvSpPr>
          <p:cNvPr id="50" name="TextBox 49"/>
          <p:cNvSpPr txBox="1"/>
          <p:nvPr/>
        </p:nvSpPr>
        <p:spPr>
          <a:xfrm>
            <a:off x="3756466" y="4351812"/>
            <a:ext cx="88393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407A"/>
                </a:solidFill>
                <a:effectLst/>
                <a:uLnTx/>
                <a:uFillTx/>
                <a:latin typeface="Arial"/>
                <a:ea typeface="+mn-ea"/>
                <a:cs typeface="+mn-cs"/>
              </a:rPr>
              <a:t>Air/LPG=r3</a:t>
            </a:r>
            <a:endParaRPr kumimoji="0" lang="nl-BE" sz="1000" b="0" i="0" u="none" strike="noStrike" kern="1200" cap="none" spc="0" normalizeH="0" baseline="0" noProof="0" dirty="0">
              <a:ln>
                <a:noFill/>
              </a:ln>
              <a:solidFill>
                <a:srgbClr val="00407A"/>
              </a:solidFill>
              <a:effectLst/>
              <a:uLnTx/>
              <a:uFillTx/>
              <a:latin typeface="Arial"/>
              <a:ea typeface="+mn-ea"/>
              <a:cs typeface="+mn-cs"/>
            </a:endParaRPr>
          </a:p>
        </p:txBody>
      </p:sp>
      <p:sp>
        <p:nvSpPr>
          <p:cNvPr id="51" name="TextBox 50"/>
          <p:cNvSpPr txBox="1"/>
          <p:nvPr/>
        </p:nvSpPr>
        <p:spPr>
          <a:xfrm>
            <a:off x="4578507" y="4672926"/>
            <a:ext cx="88393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407A"/>
                </a:solidFill>
                <a:effectLst/>
                <a:uLnTx/>
                <a:uFillTx/>
                <a:latin typeface="Arial"/>
                <a:ea typeface="+mn-ea"/>
                <a:cs typeface="+mn-cs"/>
              </a:rPr>
              <a:t>Air/LPG=4</a:t>
            </a:r>
            <a:endParaRPr kumimoji="0" lang="nl-BE" sz="1000" b="0" i="0" u="none" strike="noStrike" kern="1200" cap="none" spc="0" normalizeH="0" baseline="0" noProof="0" dirty="0">
              <a:ln>
                <a:noFill/>
              </a:ln>
              <a:solidFill>
                <a:srgbClr val="00407A"/>
              </a:solidFill>
              <a:effectLst/>
              <a:uLnTx/>
              <a:uFillTx/>
              <a:latin typeface="Arial"/>
              <a:ea typeface="+mn-ea"/>
              <a:cs typeface="+mn-cs"/>
            </a:endParaRPr>
          </a:p>
        </p:txBody>
      </p:sp>
      <p:cxnSp>
        <p:nvCxnSpPr>
          <p:cNvPr id="52" name="Straight Arrow Connector 51"/>
          <p:cNvCxnSpPr/>
          <p:nvPr/>
        </p:nvCxnSpPr>
        <p:spPr>
          <a:xfrm>
            <a:off x="2476296" y="2763854"/>
            <a:ext cx="1363404" cy="0"/>
          </a:xfrm>
          <a:prstGeom prst="straightConnector1">
            <a:avLst/>
          </a:prstGeom>
          <a:ln w="19050">
            <a:solidFill>
              <a:srgbClr val="000099"/>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557842" y="2523885"/>
            <a:ext cx="114109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407A"/>
                </a:solidFill>
                <a:effectLst/>
                <a:uLnTx/>
                <a:uFillTx/>
                <a:latin typeface="Arial"/>
                <a:ea typeface="+mn-ea"/>
                <a:cs typeface="+mn-cs"/>
              </a:rPr>
              <a:t>Coal amount=s1 </a:t>
            </a:r>
            <a:endParaRPr kumimoji="0" lang="nl-BE" sz="1000" b="0" i="0" u="none" strike="noStrike" kern="1200" cap="none" spc="0" normalizeH="0" baseline="0" noProof="0" dirty="0">
              <a:ln>
                <a:noFill/>
              </a:ln>
              <a:solidFill>
                <a:srgbClr val="00407A"/>
              </a:solidFill>
              <a:effectLst/>
              <a:uLnTx/>
              <a:uFillTx/>
              <a:latin typeface="Arial"/>
              <a:ea typeface="+mn-ea"/>
              <a:cs typeface="+mn-cs"/>
            </a:endParaRPr>
          </a:p>
        </p:txBody>
      </p:sp>
      <p:cxnSp>
        <p:nvCxnSpPr>
          <p:cNvPr id="56" name="Straight Arrow Connector 55"/>
          <p:cNvCxnSpPr/>
          <p:nvPr/>
        </p:nvCxnSpPr>
        <p:spPr>
          <a:xfrm>
            <a:off x="3909167" y="2646996"/>
            <a:ext cx="636037" cy="0"/>
          </a:xfrm>
          <a:prstGeom prst="straightConnector1">
            <a:avLst/>
          </a:prstGeom>
          <a:ln w="19050">
            <a:solidFill>
              <a:srgbClr val="000099"/>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595562" y="1754319"/>
            <a:ext cx="3216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407A"/>
                </a:solidFill>
                <a:effectLst/>
                <a:uLnTx/>
                <a:uFillTx/>
                <a:latin typeface="Times New Roman" panose="02020603050405020304" pitchFamily="18" charset="0"/>
                <a:ea typeface="+mn-ea"/>
                <a:cs typeface="Times New Roman" panose="02020603050405020304" pitchFamily="18" charset="0"/>
              </a:rPr>
              <a:t>I</a:t>
            </a:r>
            <a:endParaRPr kumimoji="0" lang="nl-BE" sz="1600" b="1" i="0" u="none" strike="noStrike" kern="1200" cap="none" spc="0" normalizeH="0" baseline="0" noProof="0" dirty="0">
              <a:ln>
                <a:noFill/>
              </a:ln>
              <a:solidFill>
                <a:srgbClr val="00407A"/>
              </a:solidFill>
              <a:effectLst/>
              <a:uLnTx/>
              <a:uFillTx/>
              <a:latin typeface="Times New Roman" panose="02020603050405020304" pitchFamily="18" charset="0"/>
              <a:ea typeface="+mn-ea"/>
              <a:cs typeface="Times New Roman" panose="02020603050405020304" pitchFamily="18" charset="0"/>
            </a:endParaRPr>
          </a:p>
        </p:txBody>
      </p:sp>
      <p:sp>
        <p:nvSpPr>
          <p:cNvPr id="60" name="TextBox 59"/>
          <p:cNvSpPr txBox="1"/>
          <p:nvPr/>
        </p:nvSpPr>
        <p:spPr>
          <a:xfrm>
            <a:off x="3311653" y="1754319"/>
            <a:ext cx="46883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407A"/>
                </a:solidFill>
                <a:effectLst/>
                <a:uLnTx/>
                <a:uFillTx/>
                <a:latin typeface="Times New Roman" panose="02020603050405020304" pitchFamily="18" charset="0"/>
                <a:ea typeface="+mn-ea"/>
                <a:cs typeface="Times New Roman" panose="02020603050405020304" pitchFamily="18" charset="0"/>
              </a:rPr>
              <a:t>II</a:t>
            </a:r>
            <a:endParaRPr kumimoji="0" lang="nl-BE" sz="1600" b="1" i="0" u="none" strike="noStrike" kern="1200" cap="none" spc="0" normalizeH="0" baseline="0" noProof="0" dirty="0">
              <a:ln>
                <a:noFill/>
              </a:ln>
              <a:solidFill>
                <a:srgbClr val="00407A"/>
              </a:solidFill>
              <a:effectLst/>
              <a:uLnTx/>
              <a:uFillTx/>
              <a:latin typeface="Times New Roman" panose="02020603050405020304" pitchFamily="18" charset="0"/>
              <a:ea typeface="+mn-ea"/>
              <a:cs typeface="Times New Roman" panose="02020603050405020304" pitchFamily="18" charset="0"/>
            </a:endParaRPr>
          </a:p>
        </p:txBody>
      </p:sp>
      <p:sp>
        <p:nvSpPr>
          <p:cNvPr id="61" name="TextBox 60"/>
          <p:cNvSpPr txBox="1"/>
          <p:nvPr/>
        </p:nvSpPr>
        <p:spPr>
          <a:xfrm>
            <a:off x="4745627" y="1754319"/>
            <a:ext cx="46883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407A"/>
                </a:solidFill>
                <a:effectLst/>
                <a:uLnTx/>
                <a:uFillTx/>
                <a:latin typeface="Times New Roman" panose="02020603050405020304" pitchFamily="18" charset="0"/>
                <a:ea typeface="+mn-ea"/>
                <a:cs typeface="Times New Roman" panose="02020603050405020304" pitchFamily="18" charset="0"/>
              </a:rPr>
              <a:t>III</a:t>
            </a:r>
            <a:endParaRPr kumimoji="0" lang="nl-BE" sz="1600" b="1" i="0" u="none" strike="noStrike" kern="1200" cap="none" spc="0" normalizeH="0" baseline="0" noProof="0" dirty="0">
              <a:ln>
                <a:noFill/>
              </a:ln>
              <a:solidFill>
                <a:srgbClr val="00407A"/>
              </a:solidFill>
              <a:effectLst/>
              <a:uLnTx/>
              <a:uFillTx/>
              <a:latin typeface="Times New Roman" panose="02020603050405020304" pitchFamily="18" charset="0"/>
              <a:ea typeface="+mn-ea"/>
              <a:cs typeface="Times New Roman" panose="02020603050405020304" pitchFamily="18" charset="0"/>
            </a:endParaRPr>
          </a:p>
        </p:txBody>
      </p:sp>
      <p:sp>
        <p:nvSpPr>
          <p:cNvPr id="64" name="TextBox 63"/>
          <p:cNvSpPr txBox="1"/>
          <p:nvPr/>
        </p:nvSpPr>
        <p:spPr>
          <a:xfrm>
            <a:off x="5758474" y="2226380"/>
            <a:ext cx="2862521" cy="1272143"/>
          </a:xfrm>
          <a:prstGeom prst="rect">
            <a:avLst/>
          </a:prstGeom>
          <a:noFill/>
        </p:spPr>
        <p:txBody>
          <a:bodyPr wrap="square" rtlCol="0">
            <a:spAutoFit/>
          </a:bodyPr>
          <a:lstStyle/>
          <a:p>
            <a:pPr marL="400050" marR="0" lvl="0" indent="-400050" algn="l" defTabSz="914400" rtl="0" eaLnBrk="1" fontAlgn="auto" latinLnBrk="0" hangingPunct="1">
              <a:lnSpc>
                <a:spcPct val="100000"/>
              </a:lnSpc>
              <a:spcBef>
                <a:spcPts val="0"/>
              </a:spcBef>
              <a:spcAft>
                <a:spcPts val="1000"/>
              </a:spcAft>
              <a:buClrTx/>
              <a:buSzTx/>
              <a:buFontTx/>
              <a:buAutoNum type="romanUcPeriod"/>
              <a:tabLst/>
              <a:defRPr/>
            </a:pPr>
            <a:r>
              <a:rPr kumimoji="0" lang="en-U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Start slag melting </a:t>
            </a:r>
          </a:p>
          <a:p>
            <a:pPr marL="400050" marR="0" lvl="0" indent="-400050" algn="l" defTabSz="914400" rtl="0" eaLnBrk="1" fontAlgn="auto" latinLnBrk="0" hangingPunct="1">
              <a:lnSpc>
                <a:spcPct val="100000"/>
              </a:lnSpc>
              <a:spcBef>
                <a:spcPts val="0"/>
              </a:spcBef>
              <a:spcAft>
                <a:spcPts val="1000"/>
              </a:spcAft>
              <a:buClrTx/>
              <a:buSzTx/>
              <a:buFontTx/>
              <a:buAutoNum type="romanUcPeriod"/>
              <a:tabLst/>
              <a:defRPr/>
            </a:pPr>
            <a:r>
              <a:rPr kumimoji="0" lang="en-U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Raw material feeding</a:t>
            </a:r>
          </a:p>
          <a:p>
            <a:pPr marL="400050" marR="0" lvl="0" indent="-400050" algn="l" defTabSz="914400" rtl="0" eaLnBrk="1" fontAlgn="auto" latinLnBrk="0" hangingPunct="1">
              <a:lnSpc>
                <a:spcPct val="100000"/>
              </a:lnSpc>
              <a:spcBef>
                <a:spcPts val="0"/>
              </a:spcBef>
              <a:spcAft>
                <a:spcPts val="1000"/>
              </a:spcAft>
              <a:buClrTx/>
              <a:buSzTx/>
              <a:buFontTx/>
              <a:buAutoNum type="romanUcPeriod"/>
              <a:tabLst/>
              <a:defRPr/>
            </a:pPr>
            <a:r>
              <a:rPr kumimoji="0" lang="en-U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Reducing</a:t>
            </a:r>
          </a:p>
        </p:txBody>
      </p:sp>
      <p:sp>
        <p:nvSpPr>
          <p:cNvPr id="31" name="TextBox 30"/>
          <p:cNvSpPr txBox="1"/>
          <p:nvPr/>
        </p:nvSpPr>
        <p:spPr>
          <a:xfrm>
            <a:off x="3563815" y="2388675"/>
            <a:ext cx="114109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407A"/>
                </a:solidFill>
                <a:effectLst/>
                <a:uLnTx/>
                <a:uFillTx/>
                <a:latin typeface="Arial"/>
                <a:ea typeface="+mn-ea"/>
                <a:cs typeface="+mn-cs"/>
              </a:rPr>
              <a:t>Coal amount=s2 </a:t>
            </a:r>
            <a:endParaRPr kumimoji="0" lang="nl-BE" sz="1000" b="0" i="0" u="none" strike="noStrike" kern="1200" cap="none" spc="0" normalizeH="0" baseline="0" noProof="0" dirty="0">
              <a:ln>
                <a:noFill/>
              </a:ln>
              <a:solidFill>
                <a:srgbClr val="00407A"/>
              </a:solidFill>
              <a:effectLst/>
              <a:uLnTx/>
              <a:uFillTx/>
              <a:latin typeface="Arial"/>
              <a:ea typeface="+mn-ea"/>
              <a:cs typeface="+mn-cs"/>
            </a:endParaRPr>
          </a:p>
        </p:txBody>
      </p:sp>
      <p:sp>
        <p:nvSpPr>
          <p:cNvPr id="32" name="TextBox 31"/>
          <p:cNvSpPr txBox="1"/>
          <p:nvPr/>
        </p:nvSpPr>
        <p:spPr>
          <a:xfrm>
            <a:off x="6187237" y="3700351"/>
            <a:ext cx="2319513" cy="77457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000"/>
              </a:spcAft>
              <a:buClrTx/>
              <a:buSzTx/>
              <a:buFont typeface="Wingdings" panose="05000000000000000000" pitchFamily="2" charset="2"/>
              <a:buChar char="q"/>
              <a:tabLst/>
              <a:defRPr/>
            </a:pPr>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r1&gt;r2&gt;r3&gt;r4</a:t>
            </a:r>
          </a:p>
          <a:p>
            <a:pPr marL="285750" marR="0" lvl="0" indent="-285750" algn="l" defTabSz="914400" rtl="0" eaLnBrk="1" fontAlgn="auto" latinLnBrk="0" hangingPunct="1">
              <a:lnSpc>
                <a:spcPct val="100000"/>
              </a:lnSpc>
              <a:spcBef>
                <a:spcPts val="0"/>
              </a:spcBef>
              <a:spcAft>
                <a:spcPts val="1000"/>
              </a:spcAft>
              <a:buClrTx/>
              <a:buSzTx/>
              <a:buFont typeface="Wingdings" panose="05000000000000000000" pitchFamily="2" charset="2"/>
              <a:buChar char="q"/>
              <a:tabLst/>
              <a:defRPr/>
            </a:pPr>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s1&lt;s2</a:t>
            </a:r>
          </a:p>
        </p:txBody>
      </p:sp>
      <p:sp>
        <p:nvSpPr>
          <p:cNvPr id="34" name="Titel 1"/>
          <p:cNvSpPr txBox="1">
            <a:spLocks/>
          </p:cNvSpPr>
          <p:nvPr/>
        </p:nvSpPr>
        <p:spPr>
          <a:xfrm>
            <a:off x="172750" y="231255"/>
            <a:ext cx="8334000" cy="512696"/>
          </a:xfrm>
          <a:prstGeom prst="rect">
            <a:avLst/>
          </a:prstGeom>
        </p:spPr>
        <p:txBody>
          <a:bodyPr vert="horz" lIns="0" tIns="0" rIns="0" bIns="0" rtlCol="0" anchor="b" anchorCtr="0">
            <a:normAutofit/>
          </a:bodyPr>
          <a:lst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a:lstStyle>
          <a:p>
            <a:r>
              <a:rPr lang="en-US" sz="2800" dirty="0" smtClean="0"/>
              <a:t>Modelling case</a:t>
            </a:r>
            <a:endParaRPr lang="en-US" sz="2800" dirty="0"/>
          </a:p>
        </p:txBody>
      </p:sp>
      <p:sp>
        <p:nvSpPr>
          <p:cNvPr id="35" name="Tijdelijke aanduiding voor dianummer 2"/>
          <p:cNvSpPr txBox="1">
            <a:spLocks/>
          </p:cNvSpPr>
          <p:nvPr/>
        </p:nvSpPr>
        <p:spPr>
          <a:xfrm>
            <a:off x="-612576" y="6525344"/>
            <a:ext cx="936000" cy="215992"/>
          </a:xfrm>
          <a:prstGeom prst="rect">
            <a:avLst/>
          </a:prstGeom>
        </p:spPr>
        <p:txBody>
          <a:bodyPr vert="horz" lIns="0" tIns="0" rIns="0" bIns="0" rtlCol="0" anchor="t" anchorCtr="0"/>
          <a:lstStyle>
            <a:defPPr>
              <a:defRPr lang="nl-BE"/>
            </a:defPPr>
            <a:lvl1pPr marL="0" algn="r" defTabSz="914400" rtl="0" eaLnBrk="1" latinLnBrk="0" hangingPunct="1">
              <a:defRPr sz="1000" kern="1200">
                <a:solidFill>
                  <a:srgbClr val="00407A"/>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12</a:t>
            </a:r>
            <a:endParaRPr kumimoji="0" lang="en-US" sz="10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786040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224" y="1558252"/>
            <a:ext cx="4330150" cy="36000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755193057"/>
              </p:ext>
            </p:extLst>
          </p:nvPr>
        </p:nvGraphicFramePr>
        <p:xfrm>
          <a:off x="4795402" y="2583917"/>
          <a:ext cx="4231650" cy="1548669"/>
        </p:xfrm>
        <a:graphic>
          <a:graphicData uri="http://schemas.openxmlformats.org/drawingml/2006/table">
            <a:tbl>
              <a:tblPr firstRow="1" bandRow="1">
                <a:tableStyleId>{5C22544A-7EE6-4342-B048-85BDC9FD1C3A}</a:tableStyleId>
              </a:tblPr>
              <a:tblGrid>
                <a:gridCol w="1097170">
                  <a:extLst>
                    <a:ext uri="{9D8B030D-6E8A-4147-A177-3AD203B41FA5}">
                      <a16:colId xmlns:a16="http://schemas.microsoft.com/office/drawing/2014/main" val="20000"/>
                    </a:ext>
                  </a:extLst>
                </a:gridCol>
                <a:gridCol w="1407508">
                  <a:extLst>
                    <a:ext uri="{9D8B030D-6E8A-4147-A177-3AD203B41FA5}">
                      <a16:colId xmlns:a16="http://schemas.microsoft.com/office/drawing/2014/main" val="20001"/>
                    </a:ext>
                  </a:extLst>
                </a:gridCol>
                <a:gridCol w="1726972">
                  <a:extLst>
                    <a:ext uri="{9D8B030D-6E8A-4147-A177-3AD203B41FA5}">
                      <a16:colId xmlns:a16="http://schemas.microsoft.com/office/drawing/2014/main" val="20002"/>
                    </a:ext>
                  </a:extLst>
                </a:gridCol>
              </a:tblGrid>
              <a:tr h="436149">
                <a:tc rowSpan="2">
                  <a:txBody>
                    <a:bodyPr/>
                    <a:lstStyle/>
                    <a:p>
                      <a:pPr algn="ctr"/>
                      <a:r>
                        <a:rPr lang="en-US" sz="1600" b="1" noProof="0" dirty="0" smtClean="0">
                          <a:latin typeface="Calibri" panose="020F0502020204030204" pitchFamily="34" charset="0"/>
                          <a:cs typeface="Calibri" panose="020F0502020204030204" pitchFamily="34" charset="0"/>
                        </a:rPr>
                        <a:t>Species</a:t>
                      </a:r>
                      <a:endParaRPr lang="en-US" sz="1600" b="1" noProof="0" dirty="0">
                        <a:latin typeface="Calibri" panose="020F0502020204030204" pitchFamily="34" charset="0"/>
                        <a:cs typeface="Calibri" panose="020F0502020204030204" pitchFamily="34"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panose="020F0502020204030204" pitchFamily="34" charset="0"/>
                          <a:cs typeface="Calibri" panose="020F0502020204030204" pitchFamily="34" charset="0"/>
                        </a:rPr>
                        <a:t>Terminal amount (</a:t>
                      </a:r>
                      <a:r>
                        <a:rPr lang="en-US" sz="1600" b="1" dirty="0" err="1" smtClean="0">
                          <a:latin typeface="Calibri" panose="020F0502020204030204" pitchFamily="34" charset="0"/>
                          <a:cs typeface="Calibri" panose="020F0502020204030204" pitchFamily="34" charset="0"/>
                        </a:rPr>
                        <a:t>wt</a:t>
                      </a:r>
                      <a:r>
                        <a:rPr lang="en-US" sz="1600" b="1" dirty="0" smtClean="0">
                          <a:latin typeface="Calibri" panose="020F0502020204030204" pitchFamily="34" charset="0"/>
                          <a:cs typeface="Calibri" panose="020F0502020204030204" pitchFamily="34" charset="0"/>
                        </a:rPr>
                        <a:t>%)</a:t>
                      </a:r>
                      <a:endParaRPr lang="nl-BE" sz="1600" b="1" dirty="0" smtClean="0">
                        <a:latin typeface="Calibri" panose="020F0502020204030204" pitchFamily="34" charset="0"/>
                        <a:cs typeface="Calibri" panose="020F0502020204030204" pitchFamily="34" charset="0"/>
                      </a:endParaRPr>
                    </a:p>
                  </a:txBody>
                  <a:tcPr anchor="ctr"/>
                </a:tc>
                <a:tc hMerge="1">
                  <a:txBody>
                    <a:bodyPr/>
                    <a:lstStyle/>
                    <a:p>
                      <a:endParaRPr lang="nl-BE" dirty="0"/>
                    </a:p>
                  </a:txBody>
                  <a:tcPr/>
                </a:tc>
                <a:extLst>
                  <a:ext uri="{0D108BD9-81ED-4DB2-BD59-A6C34878D82A}">
                    <a16:rowId xmlns:a16="http://schemas.microsoft.com/office/drawing/2014/main" val="10000"/>
                  </a:ext>
                </a:extLst>
              </a:tr>
              <a:tr h="370840">
                <a:tc vMerge="1">
                  <a:txBody>
                    <a:bodyPr/>
                    <a:lstStyle/>
                    <a:p>
                      <a:endParaRPr lang="nl-BE" dirty="0"/>
                    </a:p>
                  </a:txBody>
                  <a:tcPr/>
                </a:tc>
                <a:tc>
                  <a:txBody>
                    <a:bodyPr/>
                    <a:lstStyle/>
                    <a:p>
                      <a:pPr algn="ctr"/>
                      <a:r>
                        <a:rPr lang="en-US" sz="1600" b="1" noProof="0" dirty="0" smtClean="0">
                          <a:solidFill>
                            <a:schemeClr val="bg1"/>
                          </a:solidFill>
                          <a:latin typeface="Calibri" panose="020F0502020204030204" pitchFamily="34" charset="0"/>
                          <a:cs typeface="Calibri" panose="020F0502020204030204" pitchFamily="34" charset="0"/>
                        </a:rPr>
                        <a:t>Experiment</a:t>
                      </a:r>
                      <a:endParaRPr lang="en-US" sz="1600" b="1" noProof="0" dirty="0">
                        <a:solidFill>
                          <a:schemeClr val="bg1"/>
                        </a:solidFill>
                        <a:latin typeface="Calibri" panose="020F0502020204030204" pitchFamily="34" charset="0"/>
                        <a:cs typeface="Calibri" panose="020F0502020204030204" pitchFamily="34" charset="0"/>
                      </a:endParaRPr>
                    </a:p>
                  </a:txBody>
                  <a:tcPr anchor="ctr">
                    <a:solidFill>
                      <a:schemeClr val="accent1"/>
                    </a:solidFill>
                  </a:tcPr>
                </a:tc>
                <a:tc>
                  <a:txBody>
                    <a:bodyPr/>
                    <a:lstStyle/>
                    <a:p>
                      <a:pPr algn="ctr"/>
                      <a:r>
                        <a:rPr lang="en-US" sz="1600" b="1" noProof="0" dirty="0" smtClean="0">
                          <a:solidFill>
                            <a:schemeClr val="bg1"/>
                          </a:solidFill>
                          <a:latin typeface="Calibri" panose="020F0502020204030204" pitchFamily="34" charset="0"/>
                          <a:cs typeface="Calibri" panose="020F0502020204030204" pitchFamily="34" charset="0"/>
                        </a:rPr>
                        <a:t>Prediction</a:t>
                      </a:r>
                      <a:endParaRPr lang="en-US" sz="1600" b="1" noProof="0" dirty="0">
                        <a:solidFill>
                          <a:schemeClr val="bg1"/>
                        </a:solidFill>
                        <a:latin typeface="Calibri" panose="020F0502020204030204" pitchFamily="34" charset="0"/>
                        <a:cs typeface="Calibri" panose="020F0502020204030204" pitchFamily="34" charset="0"/>
                      </a:endParaRPr>
                    </a:p>
                  </a:txBody>
                  <a:tcPr anchor="ctr">
                    <a:solidFill>
                      <a:schemeClr val="accent1"/>
                    </a:solidFill>
                  </a:tcPr>
                </a:tc>
                <a:extLst>
                  <a:ext uri="{0D108BD9-81ED-4DB2-BD59-A6C34878D82A}">
                    <a16:rowId xmlns:a16="http://schemas.microsoft.com/office/drawing/2014/main" val="10001"/>
                  </a:ext>
                </a:extLst>
              </a:tr>
              <a:tr h="370840">
                <a:tc>
                  <a:txBody>
                    <a:bodyPr/>
                    <a:lstStyle/>
                    <a:p>
                      <a:pPr algn="ctr"/>
                      <a:r>
                        <a:rPr lang="en-US" sz="1600" b="1" noProof="0" dirty="0" err="1" smtClean="0">
                          <a:latin typeface="Calibri" panose="020F0502020204030204" pitchFamily="34" charset="0"/>
                          <a:cs typeface="Calibri" panose="020F0502020204030204" pitchFamily="34" charset="0"/>
                        </a:rPr>
                        <a:t>ZnO</a:t>
                      </a:r>
                      <a:endParaRPr lang="en-US" sz="1600" b="1" noProof="0" dirty="0">
                        <a:latin typeface="Calibri" panose="020F0502020204030204" pitchFamily="34" charset="0"/>
                        <a:cs typeface="Calibri" panose="020F0502020204030204" pitchFamily="34" charset="0"/>
                      </a:endParaRPr>
                    </a:p>
                  </a:txBody>
                  <a:tcPr anchor="ctr"/>
                </a:tc>
                <a:tc>
                  <a:txBody>
                    <a:bodyPr/>
                    <a:lstStyle/>
                    <a:p>
                      <a:pPr algn="ctr"/>
                      <a:r>
                        <a:rPr lang="nl-BE" sz="1600" b="1" dirty="0" smtClean="0">
                          <a:latin typeface="Calibri" panose="020F0502020204030204" pitchFamily="34" charset="0"/>
                          <a:cs typeface="Calibri" panose="020F0502020204030204" pitchFamily="34" charset="0"/>
                        </a:rPr>
                        <a:t>0.5788</a:t>
                      </a:r>
                    </a:p>
                  </a:txBody>
                  <a:tcPr/>
                </a:tc>
                <a:tc>
                  <a:txBody>
                    <a:bodyPr/>
                    <a:lstStyle/>
                    <a:p>
                      <a:pPr algn="ctr"/>
                      <a:r>
                        <a:rPr lang="nl-BE" sz="1600" b="1" dirty="0" smtClean="0">
                          <a:latin typeface="Calibri" panose="020F0502020204030204" pitchFamily="34" charset="0"/>
                          <a:cs typeface="Calibri" panose="020F0502020204030204" pitchFamily="34" charset="0"/>
                        </a:rPr>
                        <a:t>0.3930</a:t>
                      </a:r>
                      <a:endParaRPr lang="nl-BE" sz="16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pPr algn="ctr"/>
                      <a:r>
                        <a:rPr lang="en-US" sz="1600" b="1" noProof="0" dirty="0" err="1" smtClean="0">
                          <a:latin typeface="Calibri" panose="020F0502020204030204" pitchFamily="34" charset="0"/>
                          <a:cs typeface="Calibri" panose="020F0502020204030204" pitchFamily="34" charset="0"/>
                        </a:rPr>
                        <a:t>PbO</a:t>
                      </a:r>
                      <a:endParaRPr lang="en-US" sz="1600" b="1" noProof="0" dirty="0">
                        <a:latin typeface="Calibri" panose="020F0502020204030204" pitchFamily="34" charset="0"/>
                        <a:cs typeface="Calibri" panose="020F0502020204030204" pitchFamily="34" charset="0"/>
                      </a:endParaRPr>
                    </a:p>
                  </a:txBody>
                  <a:tcPr anchor="ctr"/>
                </a:tc>
                <a:tc>
                  <a:txBody>
                    <a:bodyPr/>
                    <a:lstStyle/>
                    <a:p>
                      <a:pPr algn="ctr"/>
                      <a:r>
                        <a:rPr lang="nl-BE" sz="1600" b="1" dirty="0" smtClean="0">
                          <a:latin typeface="Calibri" panose="020F0502020204030204" pitchFamily="34" charset="0"/>
                          <a:cs typeface="Calibri" panose="020F0502020204030204" pitchFamily="34" charset="0"/>
                        </a:rPr>
                        <a:t>0.0273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600" b="1" dirty="0" smtClean="0">
                          <a:latin typeface="Calibri" panose="020F0502020204030204" pitchFamily="34" charset="0"/>
                          <a:cs typeface="Calibri" panose="020F0502020204030204" pitchFamily="34" charset="0"/>
                        </a:rPr>
                        <a:t>0.0257</a:t>
                      </a:r>
                    </a:p>
                  </a:txBody>
                  <a:tcPr/>
                </a:tc>
                <a:extLst>
                  <a:ext uri="{0D108BD9-81ED-4DB2-BD59-A6C34878D82A}">
                    <a16:rowId xmlns:a16="http://schemas.microsoft.com/office/drawing/2014/main" val="10003"/>
                  </a:ext>
                </a:extLst>
              </a:tr>
            </a:tbl>
          </a:graphicData>
        </a:graphic>
      </p:graphicFrame>
      <p:cxnSp>
        <p:nvCxnSpPr>
          <p:cNvPr id="6" name="Straight Connector 5"/>
          <p:cNvCxnSpPr/>
          <p:nvPr/>
        </p:nvCxnSpPr>
        <p:spPr>
          <a:xfrm flipV="1">
            <a:off x="915877" y="740912"/>
            <a:ext cx="0" cy="3960000"/>
          </a:xfrm>
          <a:prstGeom prst="line">
            <a:avLst/>
          </a:prstGeom>
          <a:ln w="28575">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3335683" y="726398"/>
            <a:ext cx="0" cy="3960000"/>
          </a:xfrm>
          <a:prstGeom prst="line">
            <a:avLst/>
          </a:prstGeom>
          <a:ln w="28575">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019751" y="1493833"/>
            <a:ext cx="1696190" cy="0"/>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64711" y="1493833"/>
            <a:ext cx="1260000" cy="0"/>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66849" y="1493833"/>
            <a:ext cx="720000" cy="0"/>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8636" y="1093663"/>
            <a:ext cx="1241856" cy="338554"/>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smtClean="0">
                <a:ln>
                  <a:noFill/>
                </a:ln>
                <a:solidFill>
                  <a:srgbClr val="00407A"/>
                </a:solidFill>
                <a:effectLst/>
                <a:uLnTx/>
                <a:uFillTx/>
                <a:latin typeface="Calibri" panose="020F0502020204030204" pitchFamily="34" charset="0"/>
                <a:ea typeface="Times New Roman" panose="02020603050405020304" pitchFamily="18" charset="0"/>
                <a:cs typeface="Calibri" panose="020F0502020204030204" pitchFamily="34" charset="0"/>
              </a:rPr>
              <a:t>Start slag</a:t>
            </a:r>
            <a:endParaRPr kumimoji="0" lang="en-US" sz="1600" b="1" i="0" u="none" strike="noStrike" kern="1200" cap="none" spc="0" normalizeH="0" baseline="0" noProof="0" dirty="0">
              <a:ln>
                <a:noFill/>
              </a:ln>
              <a:solidFill>
                <a:srgbClr val="00407A"/>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Box 11"/>
          <p:cNvSpPr txBox="1"/>
          <p:nvPr/>
        </p:nvSpPr>
        <p:spPr>
          <a:xfrm>
            <a:off x="974150" y="863696"/>
            <a:ext cx="1892570" cy="623248"/>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smtClean="0">
                <a:ln>
                  <a:noFill/>
                </a:ln>
                <a:solidFill>
                  <a:srgbClr val="00407A"/>
                </a:solidFill>
                <a:effectLst/>
                <a:uLnTx/>
                <a:uFillTx/>
                <a:latin typeface="Calibri" panose="020F0502020204030204" pitchFamily="34" charset="0"/>
                <a:ea typeface="Times New Roman" panose="02020603050405020304" pitchFamily="18" charset="0"/>
                <a:cs typeface="Calibri" panose="020F0502020204030204" pitchFamily="34" charset="0"/>
              </a:rPr>
              <a:t>Feeding</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smtClean="0">
                <a:ln>
                  <a:noFill/>
                </a:ln>
                <a:solidFill>
                  <a:srgbClr val="00407A"/>
                </a:solidFill>
                <a:effectLst/>
                <a:uLnTx/>
                <a:uFillTx/>
                <a:latin typeface="Calibri" panose="020F0502020204030204" pitchFamily="34" charset="0"/>
                <a:ea typeface="Times New Roman" panose="02020603050405020304" pitchFamily="18" charset="0"/>
                <a:cs typeface="Calibri" panose="020F0502020204030204" pitchFamily="34" charset="0"/>
              </a:rPr>
              <a:t> Air/LPG=r2 </a:t>
            </a:r>
            <a:endParaRPr kumimoji="0" lang="en-US" sz="1600" b="1" i="0" u="none" strike="noStrike" kern="1200" cap="none" spc="0" normalizeH="0" baseline="0" noProof="0" dirty="0">
              <a:ln>
                <a:noFill/>
              </a:ln>
              <a:solidFill>
                <a:srgbClr val="00407A"/>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Box 12"/>
          <p:cNvSpPr txBox="1"/>
          <p:nvPr/>
        </p:nvSpPr>
        <p:spPr>
          <a:xfrm>
            <a:off x="3373162" y="865035"/>
            <a:ext cx="1251549" cy="623248"/>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smtClean="0">
                <a:ln>
                  <a:noFill/>
                </a:ln>
                <a:solidFill>
                  <a:srgbClr val="00407A"/>
                </a:solidFill>
                <a:effectLst/>
                <a:uLnTx/>
                <a:uFillTx/>
                <a:latin typeface="Calibri" panose="020F0502020204030204" pitchFamily="34" charset="0"/>
                <a:ea typeface="Times New Roman" panose="02020603050405020304" pitchFamily="18" charset="0"/>
                <a:cs typeface="Calibri" panose="020F0502020204030204" pitchFamily="34" charset="0"/>
              </a:rPr>
              <a:t>Reducing</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smtClean="0">
                <a:ln>
                  <a:noFill/>
                </a:ln>
                <a:solidFill>
                  <a:srgbClr val="00407A"/>
                </a:solidFill>
                <a:effectLst/>
                <a:uLnTx/>
                <a:uFillTx/>
                <a:latin typeface="Calibri" panose="020F0502020204030204" pitchFamily="34" charset="0"/>
                <a:ea typeface="Times New Roman" panose="02020603050405020304" pitchFamily="18" charset="0"/>
                <a:cs typeface="Calibri" panose="020F0502020204030204" pitchFamily="34" charset="0"/>
              </a:rPr>
              <a:t>Air/LPG=r4</a:t>
            </a:r>
            <a:endParaRPr kumimoji="0" lang="en-US" sz="1600" b="1" i="0" u="none" strike="noStrike" kern="1200" cap="none" spc="0" normalizeH="0" baseline="0" noProof="0" dirty="0">
              <a:ln>
                <a:noFill/>
              </a:ln>
              <a:solidFill>
                <a:srgbClr val="00407A"/>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4" name="Rectangle 13"/>
          <p:cNvSpPr/>
          <p:nvPr/>
        </p:nvSpPr>
        <p:spPr>
          <a:xfrm>
            <a:off x="166671" y="5262283"/>
            <a:ext cx="5580850" cy="1107996"/>
          </a:xfrm>
          <a:prstGeom prst="rect">
            <a:avLst/>
          </a:prstGeom>
        </p:spPr>
        <p:txBody>
          <a:bodyPr wrap="square">
            <a:spAutoFit/>
          </a:bodyPr>
          <a:lstStyle/>
          <a:p>
            <a:pPr algn="ctr"/>
            <a:r>
              <a:rPr lang="en-GB" sz="2200" dirty="0">
                <a:latin typeface="Calibri" panose="020F0502020204030204" pitchFamily="34" charset="0"/>
                <a:ea typeface="SimSun" panose="02010600030101010101" pitchFamily="2" charset="-122"/>
              </a:rPr>
              <a:t>Comparison between the simulation results and the experimental data for the concentration profiles of </a:t>
            </a:r>
            <a:r>
              <a:rPr lang="en-GB" sz="2200" dirty="0" err="1" smtClean="0">
                <a:latin typeface="Calibri" panose="020F0502020204030204" pitchFamily="34" charset="0"/>
                <a:ea typeface="SimSun" panose="02010600030101010101" pitchFamily="2" charset="-122"/>
              </a:rPr>
              <a:t>ZnO</a:t>
            </a:r>
            <a:r>
              <a:rPr lang="en-GB" sz="2200" dirty="0" smtClean="0">
                <a:latin typeface="Calibri" panose="020F0502020204030204" pitchFamily="34" charset="0"/>
                <a:ea typeface="SimSun" panose="02010600030101010101" pitchFamily="2" charset="-122"/>
              </a:rPr>
              <a:t> </a:t>
            </a:r>
            <a:r>
              <a:rPr lang="en-GB" sz="2200" dirty="0">
                <a:latin typeface="Calibri" panose="020F0502020204030204" pitchFamily="34" charset="0"/>
                <a:ea typeface="SimSun" panose="02010600030101010101" pitchFamily="2" charset="-122"/>
              </a:rPr>
              <a:t>and </a:t>
            </a:r>
            <a:r>
              <a:rPr lang="en-GB" sz="2200" dirty="0" err="1">
                <a:latin typeface="Calibri" panose="020F0502020204030204" pitchFamily="34" charset="0"/>
                <a:ea typeface="SimSun" panose="02010600030101010101" pitchFamily="2" charset="-122"/>
              </a:rPr>
              <a:t>PbO</a:t>
            </a:r>
            <a:r>
              <a:rPr lang="en-GB" sz="2200" dirty="0">
                <a:latin typeface="Calibri" panose="020F0502020204030204" pitchFamily="34" charset="0"/>
                <a:ea typeface="SimSun" panose="02010600030101010101" pitchFamily="2" charset="-122"/>
              </a:rPr>
              <a:t> </a:t>
            </a:r>
            <a:endParaRPr lang="nl-BE" sz="2200" dirty="0"/>
          </a:p>
        </p:txBody>
      </p:sp>
      <p:sp>
        <p:nvSpPr>
          <p:cNvPr id="15" name="Titel 1"/>
          <p:cNvSpPr txBox="1">
            <a:spLocks/>
          </p:cNvSpPr>
          <p:nvPr/>
        </p:nvSpPr>
        <p:spPr>
          <a:xfrm>
            <a:off x="153091" y="63025"/>
            <a:ext cx="8334000" cy="512696"/>
          </a:xfrm>
          <a:prstGeom prst="rect">
            <a:avLst/>
          </a:prstGeom>
        </p:spPr>
        <p:txBody>
          <a:bodyPr vert="horz" lIns="0" tIns="0" rIns="0" bIns="0" rtlCol="0" anchor="b" anchorCtr="0">
            <a:normAutofit/>
          </a:bodyPr>
          <a:lst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a:lstStyle>
          <a:p>
            <a:r>
              <a:rPr lang="en-US" sz="2800" dirty="0" smtClean="0"/>
              <a:t>Results and discussion</a:t>
            </a:r>
            <a:endParaRPr lang="en-US" sz="2800" dirty="0"/>
          </a:p>
        </p:txBody>
      </p:sp>
      <p:sp>
        <p:nvSpPr>
          <p:cNvPr id="16" name="Tijdelijke aanduiding voor dianummer 2"/>
          <p:cNvSpPr txBox="1">
            <a:spLocks/>
          </p:cNvSpPr>
          <p:nvPr/>
        </p:nvSpPr>
        <p:spPr>
          <a:xfrm>
            <a:off x="-612576" y="6525344"/>
            <a:ext cx="936000" cy="215992"/>
          </a:xfrm>
          <a:prstGeom prst="rect">
            <a:avLst/>
          </a:prstGeom>
        </p:spPr>
        <p:txBody>
          <a:bodyPr vert="horz" lIns="0" tIns="0" rIns="0" bIns="0" rtlCol="0" anchor="t" anchorCtr="0"/>
          <a:lstStyle>
            <a:defPPr>
              <a:defRPr lang="nl-BE"/>
            </a:defPPr>
            <a:lvl1pPr marL="0" algn="r" defTabSz="914400" rtl="0" eaLnBrk="1" latinLnBrk="0" hangingPunct="1">
              <a:defRPr sz="1000" kern="1200">
                <a:solidFill>
                  <a:srgbClr val="00407A"/>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13</a:t>
            </a:r>
            <a:endParaRPr kumimoji="0" lang="en-US" sz="10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339652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1462" y="1479318"/>
            <a:ext cx="5196180" cy="4320000"/>
          </a:xfrm>
          <a:prstGeom prst="rect">
            <a:avLst/>
          </a:prstGeom>
        </p:spPr>
      </p:pic>
      <p:cxnSp>
        <p:nvCxnSpPr>
          <p:cNvPr id="29" name="Straight Connector 28"/>
          <p:cNvCxnSpPr/>
          <p:nvPr/>
        </p:nvCxnSpPr>
        <p:spPr>
          <a:xfrm flipV="1">
            <a:off x="2123784" y="746551"/>
            <a:ext cx="0" cy="4680000"/>
          </a:xfrm>
          <a:prstGeom prst="line">
            <a:avLst/>
          </a:prstGeom>
          <a:ln w="28575">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5022560" y="761065"/>
            <a:ext cx="0" cy="4680000"/>
          </a:xfrm>
          <a:prstGeom prst="line">
            <a:avLst/>
          </a:prstGeom>
          <a:ln w="28575">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227658" y="1491385"/>
            <a:ext cx="1696190" cy="0"/>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066101" y="1491385"/>
            <a:ext cx="1260000" cy="0"/>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374756" y="1491385"/>
            <a:ext cx="720000" cy="0"/>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200733" y="831246"/>
            <a:ext cx="1184157" cy="623248"/>
          </a:xfrm>
          <a:prstGeom prst="rect">
            <a:avLst/>
          </a:prstGeom>
          <a:noFill/>
          <a:ln w="28575">
            <a:noFill/>
          </a:ln>
        </p:spPr>
        <p:txBody>
          <a:bodyPr wrap="square" rtlCol="0">
            <a:spAutoFit/>
          </a:bodyPr>
          <a:lstStyle/>
          <a:p>
            <a:pPr algn="ctr">
              <a:spcAft>
                <a:spcPts val="300"/>
              </a:spcAft>
            </a:pPr>
            <a:r>
              <a:rPr lang="en-US" sz="1600" dirty="0" smtClean="0">
                <a:solidFill>
                  <a:srgbClr val="00407A"/>
                </a:solidFill>
                <a:ea typeface="Times New Roman" panose="02020603050405020304" pitchFamily="18" charset="0"/>
              </a:rPr>
              <a:t>Start</a:t>
            </a:r>
          </a:p>
          <a:p>
            <a:pPr algn="ctr">
              <a:spcAft>
                <a:spcPts val="300"/>
              </a:spcAft>
            </a:pPr>
            <a:r>
              <a:rPr lang="en-US" sz="1600" dirty="0" smtClean="0">
                <a:solidFill>
                  <a:srgbClr val="00407A"/>
                </a:solidFill>
                <a:ea typeface="Times New Roman" panose="02020603050405020304" pitchFamily="18" charset="0"/>
              </a:rPr>
              <a:t>slag</a:t>
            </a:r>
            <a:endParaRPr lang="en-US" sz="1600" dirty="0">
              <a:solidFill>
                <a:srgbClr val="00407A"/>
              </a:solidFill>
              <a:ea typeface="Times New Roman" panose="02020603050405020304" pitchFamily="18" charset="0"/>
            </a:endParaRPr>
          </a:p>
        </p:txBody>
      </p:sp>
      <p:sp>
        <p:nvSpPr>
          <p:cNvPr id="35" name="TextBox 34"/>
          <p:cNvSpPr txBox="1"/>
          <p:nvPr/>
        </p:nvSpPr>
        <p:spPr>
          <a:xfrm>
            <a:off x="2197926" y="831246"/>
            <a:ext cx="1892570" cy="623248"/>
          </a:xfrm>
          <a:prstGeom prst="rect">
            <a:avLst/>
          </a:prstGeom>
          <a:noFill/>
          <a:ln w="28575">
            <a:noFill/>
          </a:ln>
        </p:spPr>
        <p:txBody>
          <a:bodyPr wrap="square" rtlCol="0">
            <a:spAutoFit/>
          </a:bodyPr>
          <a:lstStyle/>
          <a:p>
            <a:pPr algn="ctr">
              <a:spcAft>
                <a:spcPts val="300"/>
              </a:spcAft>
            </a:pPr>
            <a:r>
              <a:rPr lang="en-US" sz="1600" dirty="0" smtClean="0">
                <a:solidFill>
                  <a:srgbClr val="00407A"/>
                </a:solidFill>
                <a:ea typeface="Times New Roman" panose="02020603050405020304" pitchFamily="18" charset="0"/>
              </a:rPr>
              <a:t>Feeding</a:t>
            </a:r>
          </a:p>
          <a:p>
            <a:pPr algn="ctr">
              <a:spcAft>
                <a:spcPts val="300"/>
              </a:spcAft>
            </a:pPr>
            <a:r>
              <a:rPr lang="en-US" sz="1600" dirty="0" smtClean="0">
                <a:solidFill>
                  <a:srgbClr val="00407A"/>
                </a:solidFill>
                <a:ea typeface="Times New Roman" panose="02020603050405020304" pitchFamily="18" charset="0"/>
              </a:rPr>
              <a:t> Air/LPG=r2 </a:t>
            </a:r>
            <a:endParaRPr lang="en-US" sz="1600" dirty="0">
              <a:solidFill>
                <a:srgbClr val="00407A"/>
              </a:solidFill>
              <a:ea typeface="Times New Roman" panose="02020603050405020304" pitchFamily="18" charset="0"/>
            </a:endParaRPr>
          </a:p>
        </p:txBody>
      </p:sp>
      <p:sp>
        <p:nvSpPr>
          <p:cNvPr id="36" name="TextBox 35"/>
          <p:cNvSpPr txBox="1"/>
          <p:nvPr/>
        </p:nvSpPr>
        <p:spPr>
          <a:xfrm>
            <a:off x="5074552" y="862587"/>
            <a:ext cx="1251549" cy="623248"/>
          </a:xfrm>
          <a:prstGeom prst="rect">
            <a:avLst/>
          </a:prstGeom>
          <a:noFill/>
          <a:ln w="28575">
            <a:noFill/>
          </a:ln>
        </p:spPr>
        <p:txBody>
          <a:bodyPr wrap="square" rtlCol="0">
            <a:spAutoFit/>
          </a:bodyPr>
          <a:lstStyle/>
          <a:p>
            <a:pPr algn="ctr">
              <a:spcAft>
                <a:spcPts val="300"/>
              </a:spcAft>
            </a:pPr>
            <a:r>
              <a:rPr lang="en-US" sz="1600" dirty="0" smtClean="0">
                <a:solidFill>
                  <a:srgbClr val="00407A"/>
                </a:solidFill>
                <a:ea typeface="Times New Roman" panose="02020603050405020304" pitchFamily="18" charset="0"/>
              </a:rPr>
              <a:t>Reducing</a:t>
            </a:r>
          </a:p>
          <a:p>
            <a:pPr algn="ctr">
              <a:spcAft>
                <a:spcPts val="300"/>
              </a:spcAft>
            </a:pPr>
            <a:r>
              <a:rPr lang="en-US" sz="1600" dirty="0" smtClean="0">
                <a:solidFill>
                  <a:srgbClr val="00407A"/>
                </a:solidFill>
                <a:ea typeface="Times New Roman" panose="02020603050405020304" pitchFamily="18" charset="0"/>
              </a:rPr>
              <a:t>Air/LPG=r4</a:t>
            </a:r>
            <a:endParaRPr lang="en-US" sz="1600" dirty="0">
              <a:solidFill>
                <a:srgbClr val="00407A"/>
              </a:solidFill>
              <a:ea typeface="Times New Roman" panose="02020603050405020304" pitchFamily="18" charset="0"/>
            </a:endParaRPr>
          </a:p>
        </p:txBody>
      </p:sp>
      <p:sp>
        <p:nvSpPr>
          <p:cNvPr id="26" name="TextBox 25"/>
          <p:cNvSpPr txBox="1"/>
          <p:nvPr/>
        </p:nvSpPr>
        <p:spPr>
          <a:xfrm>
            <a:off x="436742" y="5632587"/>
            <a:ext cx="7632848" cy="769441"/>
          </a:xfrm>
          <a:prstGeom prst="rect">
            <a:avLst/>
          </a:prstGeom>
          <a:noFill/>
        </p:spPr>
        <p:txBody>
          <a:bodyPr wrap="square" rtlCol="0">
            <a:spAutoFit/>
          </a:bodyPr>
          <a:lstStyle/>
          <a:p>
            <a:pPr lvl="0" algn="ctr"/>
            <a:r>
              <a:rPr lang="en-US" sz="2200" dirty="0" smtClean="0">
                <a:solidFill>
                  <a:srgbClr val="00407A"/>
                </a:solidFill>
                <a:latin typeface="Calibri" panose="020F0502020204030204" pitchFamily="34" charset="0"/>
                <a:cs typeface="Calibri" panose="020F0502020204030204" pitchFamily="34" charset="0"/>
              </a:rPr>
              <a:t>Comparison between </a:t>
            </a:r>
            <a:r>
              <a:rPr lang="en-US" sz="2200" dirty="0">
                <a:solidFill>
                  <a:srgbClr val="00407A"/>
                </a:solidFill>
                <a:latin typeface="Calibri" panose="020F0502020204030204" pitchFamily="34" charset="0"/>
                <a:cs typeface="Calibri" panose="020F0502020204030204" pitchFamily="34" charset="0"/>
              </a:rPr>
              <a:t>the simulation </a:t>
            </a:r>
            <a:r>
              <a:rPr lang="en-US" sz="2200" dirty="0" smtClean="0">
                <a:solidFill>
                  <a:srgbClr val="00407A"/>
                </a:solidFill>
                <a:latin typeface="Calibri" panose="020F0502020204030204" pitchFamily="34" charset="0"/>
                <a:cs typeface="Calibri" panose="020F0502020204030204" pitchFamily="34" charset="0"/>
              </a:rPr>
              <a:t>results </a:t>
            </a:r>
            <a:r>
              <a:rPr lang="en-US" sz="2200" dirty="0">
                <a:solidFill>
                  <a:srgbClr val="00407A"/>
                </a:solidFill>
                <a:latin typeface="Calibri" panose="020F0502020204030204" pitchFamily="34" charset="0"/>
                <a:cs typeface="Calibri" panose="020F0502020204030204" pitchFamily="34" charset="0"/>
              </a:rPr>
              <a:t>and the experimental data for the concentration profiles of </a:t>
            </a:r>
            <a:r>
              <a:rPr lang="en-US" sz="2200" dirty="0" smtClean="0">
                <a:solidFill>
                  <a:srgbClr val="00407A"/>
                </a:solidFill>
                <a:latin typeface="Calibri" panose="020F0502020204030204" pitchFamily="34" charset="0"/>
                <a:cs typeface="Calibri" panose="020F0502020204030204" pitchFamily="34" charset="0"/>
              </a:rPr>
              <a:t>slag components</a:t>
            </a:r>
            <a:endParaRPr kumimoji="0" lang="nl-BE" sz="2200" i="0" u="none" strike="noStrike" kern="1200" cap="none" spc="0" normalizeH="0" baseline="0" noProof="0" dirty="0">
              <a:ln>
                <a:noFill/>
              </a:ln>
              <a:solidFill>
                <a:srgbClr val="00407A"/>
              </a:solidFill>
              <a:effectLst/>
              <a:uLnTx/>
              <a:uFillTx/>
              <a:latin typeface="Calibri" panose="020F0502020204030204" pitchFamily="34" charset="0"/>
              <a:cs typeface="Calibri" panose="020F0502020204030204" pitchFamily="34" charset="0"/>
            </a:endParaRPr>
          </a:p>
        </p:txBody>
      </p:sp>
      <p:sp>
        <p:nvSpPr>
          <p:cNvPr id="37" name="Titel 1"/>
          <p:cNvSpPr txBox="1">
            <a:spLocks/>
          </p:cNvSpPr>
          <p:nvPr/>
        </p:nvSpPr>
        <p:spPr>
          <a:xfrm>
            <a:off x="86166" y="36163"/>
            <a:ext cx="8334000" cy="512696"/>
          </a:xfrm>
          <a:prstGeom prst="rect">
            <a:avLst/>
          </a:prstGeom>
        </p:spPr>
        <p:txBody>
          <a:bodyPr vert="horz" lIns="0" tIns="0" rIns="0" bIns="0" rtlCol="0" anchor="b" anchorCtr="0">
            <a:normAutofit/>
          </a:bodyPr>
          <a:lst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a:lstStyle>
          <a:p>
            <a:r>
              <a:rPr lang="en-US" sz="2800" dirty="0" smtClean="0"/>
              <a:t>Results and discussion</a:t>
            </a:r>
            <a:endParaRPr lang="en-US" sz="2800" dirty="0"/>
          </a:p>
        </p:txBody>
      </p:sp>
      <p:sp>
        <p:nvSpPr>
          <p:cNvPr id="38" name="Tijdelijke aanduiding voor dianummer 2"/>
          <p:cNvSpPr txBox="1">
            <a:spLocks/>
          </p:cNvSpPr>
          <p:nvPr/>
        </p:nvSpPr>
        <p:spPr>
          <a:xfrm>
            <a:off x="-612576" y="6525344"/>
            <a:ext cx="936000" cy="215992"/>
          </a:xfrm>
          <a:prstGeom prst="rect">
            <a:avLst/>
          </a:prstGeom>
        </p:spPr>
        <p:txBody>
          <a:bodyPr vert="horz" lIns="0" tIns="0" rIns="0" bIns="0" rtlCol="0" anchor="t" anchorCtr="0"/>
          <a:lstStyle>
            <a:defPPr>
              <a:defRPr lang="nl-BE"/>
            </a:defPPr>
            <a:lvl1pPr marL="0" algn="r" defTabSz="914400" rtl="0" eaLnBrk="1" latinLnBrk="0" hangingPunct="1">
              <a:defRPr sz="1000" kern="1200">
                <a:solidFill>
                  <a:srgbClr val="00407A"/>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14</a:t>
            </a:r>
            <a:endParaRPr kumimoji="0" lang="en-US" sz="10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450799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9348" y="1604006"/>
            <a:ext cx="7200800" cy="2923877"/>
          </a:xfrm>
          <a:prstGeom prst="rect">
            <a:avLst/>
          </a:prstGeom>
        </p:spPr>
        <p:txBody>
          <a:bodyPr wrap="square">
            <a:spAutoFit/>
          </a:bodyPr>
          <a:lstStyle/>
          <a:p>
            <a:pPr marL="342900" indent="-342900">
              <a:spcAft>
                <a:spcPts val="1200"/>
              </a:spcAft>
              <a:buFont typeface="Wingdings" panose="05000000000000000000" pitchFamily="2" charset="2"/>
              <a:buChar char="q"/>
            </a:pPr>
            <a:r>
              <a:rPr lang="en-US" sz="2200" dirty="0" smtClean="0">
                <a:latin typeface="Calibri" panose="020F0502020204030204" pitchFamily="34" charset="0"/>
                <a:ea typeface="Times New Roman" panose="02020603050405020304" pitchFamily="18" charset="0"/>
              </a:rPr>
              <a:t>An effective equilibrium reaction zone model has been developed to describe the plasma fuming process.</a:t>
            </a:r>
          </a:p>
          <a:p>
            <a:pPr marL="342900" indent="-342900">
              <a:spcAft>
                <a:spcPts val="1200"/>
              </a:spcAft>
              <a:buFont typeface="Wingdings" panose="05000000000000000000" pitchFamily="2" charset="2"/>
              <a:buChar char="q"/>
            </a:pPr>
            <a:r>
              <a:rPr lang="en-US" sz="2200" dirty="0" err="1" smtClean="0">
                <a:latin typeface="Calibri" panose="020F0502020204030204" pitchFamily="34" charset="0"/>
                <a:ea typeface="Times New Roman" panose="02020603050405020304" pitchFamily="18" charset="0"/>
              </a:rPr>
              <a:t>ChemApp</a:t>
            </a:r>
            <a:r>
              <a:rPr lang="en-US" sz="2200" dirty="0" smtClean="0">
                <a:latin typeface="Calibri" panose="020F0502020204030204" pitchFamily="34" charset="0"/>
                <a:ea typeface="Times New Roman" panose="02020603050405020304" pitchFamily="18" charset="0"/>
              </a:rPr>
              <a:t> </a:t>
            </a:r>
            <a:r>
              <a:rPr lang="en-US" sz="2200" dirty="0">
                <a:latin typeface="Calibri" panose="020F0502020204030204" pitchFamily="34" charset="0"/>
                <a:ea typeface="Times New Roman" panose="02020603050405020304" pitchFamily="18" charset="0"/>
              </a:rPr>
              <a:t>was applied in this </a:t>
            </a:r>
            <a:r>
              <a:rPr lang="en-US" sz="2200" dirty="0" smtClean="0">
                <a:latin typeface="Calibri" panose="020F0502020204030204" pitchFamily="34" charset="0"/>
                <a:ea typeface="Times New Roman" panose="02020603050405020304" pitchFamily="18" charset="0"/>
              </a:rPr>
              <a:t>model </a:t>
            </a:r>
            <a:r>
              <a:rPr lang="en-US" sz="2200" dirty="0">
                <a:latin typeface="Calibri" panose="020F0502020204030204" pitchFamily="34" charset="0"/>
                <a:ea typeface="Times New Roman" panose="02020603050405020304" pitchFamily="18" charset="0"/>
              </a:rPr>
              <a:t>to design the model and implement the </a:t>
            </a:r>
            <a:r>
              <a:rPr lang="en-US" sz="2200" dirty="0" smtClean="0">
                <a:latin typeface="Calibri" panose="020F0502020204030204" pitchFamily="34" charset="0"/>
                <a:ea typeface="Times New Roman" panose="02020603050405020304" pitchFamily="18" charset="0"/>
              </a:rPr>
              <a:t>simulation.</a:t>
            </a:r>
          </a:p>
          <a:p>
            <a:pPr marL="342900" indent="-342900">
              <a:spcAft>
                <a:spcPts val="1200"/>
              </a:spcAft>
              <a:buFont typeface="Wingdings" panose="05000000000000000000" pitchFamily="2" charset="2"/>
              <a:buChar char="q"/>
            </a:pPr>
            <a:r>
              <a:rPr lang="en-US" sz="2200" dirty="0" smtClean="0">
                <a:latin typeface="Calibri" panose="020F0502020204030204" pitchFamily="34" charset="0"/>
                <a:ea typeface="Times New Roman" panose="02020603050405020304" pitchFamily="18" charset="0"/>
              </a:rPr>
              <a:t>This </a:t>
            </a:r>
            <a:r>
              <a:rPr lang="en-US" sz="2200" dirty="0">
                <a:latin typeface="Calibri" panose="020F0502020204030204" pitchFamily="34" charset="0"/>
                <a:ea typeface="Times New Roman" panose="02020603050405020304" pitchFamily="18" charset="0"/>
              </a:rPr>
              <a:t>model can be further extended to investigate the influence of process parameters on the fuming </a:t>
            </a:r>
            <a:r>
              <a:rPr lang="en-US" sz="2200" dirty="0" smtClean="0">
                <a:latin typeface="Calibri" panose="020F0502020204030204" pitchFamily="34" charset="0"/>
                <a:ea typeface="Times New Roman" panose="02020603050405020304" pitchFamily="18" charset="0"/>
              </a:rPr>
              <a:t>efficiency.</a:t>
            </a:r>
          </a:p>
          <a:p>
            <a:pPr marL="342900" indent="-342900">
              <a:spcAft>
                <a:spcPts val="1200"/>
              </a:spcAft>
              <a:buFont typeface="Wingdings" panose="05000000000000000000" pitchFamily="2" charset="2"/>
              <a:buChar char="q"/>
            </a:pPr>
            <a:r>
              <a:rPr lang="en-US" sz="2200" dirty="0" err="1" smtClean="0">
                <a:latin typeface="Calibri" panose="020F0502020204030204" pitchFamily="34" charset="0"/>
                <a:ea typeface="Times New Roman" panose="02020603050405020304" pitchFamily="18" charset="0"/>
              </a:rPr>
              <a:t>PbO</a:t>
            </a:r>
            <a:r>
              <a:rPr lang="en-US" sz="2200" dirty="0" smtClean="0">
                <a:latin typeface="Calibri" panose="020F0502020204030204" pitchFamily="34" charset="0"/>
                <a:ea typeface="Times New Roman" panose="02020603050405020304" pitchFamily="18" charset="0"/>
              </a:rPr>
              <a:t> in the slag below 300 ppm.</a:t>
            </a:r>
          </a:p>
        </p:txBody>
      </p:sp>
      <p:sp>
        <p:nvSpPr>
          <p:cNvPr id="3" name="Titel 1"/>
          <p:cNvSpPr txBox="1">
            <a:spLocks/>
          </p:cNvSpPr>
          <p:nvPr/>
        </p:nvSpPr>
        <p:spPr>
          <a:xfrm>
            <a:off x="392748" y="590793"/>
            <a:ext cx="8334000" cy="512696"/>
          </a:xfrm>
          <a:prstGeom prst="rect">
            <a:avLst/>
          </a:prstGeom>
        </p:spPr>
        <p:txBody>
          <a:bodyPr vert="horz" lIns="0" tIns="0" rIns="0" bIns="0" rtlCol="0" anchor="b" anchorCtr="0">
            <a:normAutofit/>
          </a:bodyPr>
          <a:lst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a:lstStyle>
          <a:p>
            <a:r>
              <a:rPr lang="en-US" sz="2800" dirty="0" smtClean="0"/>
              <a:t>Conclusions</a:t>
            </a:r>
            <a:endParaRPr lang="en-US" sz="2800" dirty="0"/>
          </a:p>
        </p:txBody>
      </p:sp>
      <p:sp>
        <p:nvSpPr>
          <p:cNvPr id="6" name="Tijdelijke aanduiding voor dianummer 2"/>
          <p:cNvSpPr txBox="1">
            <a:spLocks/>
          </p:cNvSpPr>
          <p:nvPr/>
        </p:nvSpPr>
        <p:spPr>
          <a:xfrm>
            <a:off x="-612576" y="6525344"/>
            <a:ext cx="936000" cy="215992"/>
          </a:xfrm>
          <a:prstGeom prst="rect">
            <a:avLst/>
          </a:prstGeom>
        </p:spPr>
        <p:txBody>
          <a:bodyPr vert="horz" lIns="0" tIns="0" rIns="0" bIns="0" rtlCol="0" anchor="t" anchorCtr="0"/>
          <a:lstStyle>
            <a:defPPr>
              <a:defRPr lang="nl-BE"/>
            </a:defPPr>
            <a:lvl1pPr marL="0" algn="r" defTabSz="914400" rtl="0" eaLnBrk="1" latinLnBrk="0" hangingPunct="1">
              <a:defRPr sz="1000" kern="1200">
                <a:solidFill>
                  <a:srgbClr val="00407A"/>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15</a:t>
            </a:r>
            <a:endParaRPr kumimoji="0" lang="en-US" sz="10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999823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2"/>
          <p:cNvSpPr txBox="1">
            <a:spLocks/>
          </p:cNvSpPr>
          <p:nvPr/>
        </p:nvSpPr>
        <p:spPr>
          <a:xfrm>
            <a:off x="540000" y="980728"/>
            <a:ext cx="8190704" cy="432048"/>
          </a:xfrm>
          <a:prstGeom prst="rect">
            <a:avLst/>
          </a:prstGeom>
        </p:spPr>
        <p:txBody>
          <a:bodyPr vert="horz" lIns="0" tIns="0" rIns="0" bIns="0" rtlCol="0">
            <a:noAutofit/>
          </a:bodyPr>
          <a:lst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endParaRPr lang="en-US" sz="1600" i="1" u="sng" dirty="0" smtClean="0"/>
          </a:p>
          <a:p>
            <a:pPr marL="285750" lvl="1" indent="-285750" algn="just">
              <a:buSzPct val="110000"/>
              <a:buFont typeface="Arial" panose="020B0604020202020204" pitchFamily="34" charset="0"/>
              <a:buChar char="•"/>
            </a:pPr>
            <a:endParaRPr lang="en-US" sz="1600" dirty="0" smtClean="0"/>
          </a:p>
          <a:p>
            <a:pPr marL="285750" lvl="1" indent="-285750" algn="just">
              <a:buSzPct val="110000"/>
              <a:buFont typeface="Arial" panose="020B0604020202020204" pitchFamily="34" charset="0"/>
              <a:buChar char="•"/>
            </a:pPr>
            <a:endParaRPr lang="en-US" sz="1600" dirty="0" smtClean="0"/>
          </a:p>
          <a:p>
            <a:pPr marL="285750" lvl="1" indent="-285750" algn="just">
              <a:buSzPct val="110000"/>
              <a:buFont typeface="Arial" panose="020B0604020202020204" pitchFamily="34" charset="0"/>
              <a:buChar char="•"/>
            </a:pPr>
            <a:endParaRPr lang="en-US" sz="1600" dirty="0" smtClean="0"/>
          </a:p>
          <a:p>
            <a:pPr marL="285750" lvl="1" indent="-285750" algn="just">
              <a:buSzPct val="110000"/>
              <a:buFont typeface="Arial" panose="020B0604020202020204" pitchFamily="34" charset="0"/>
              <a:buChar char="•"/>
            </a:pPr>
            <a:endParaRPr lang="en-US" sz="1600" dirty="0" smtClean="0"/>
          </a:p>
          <a:p>
            <a:pPr marL="285750" lvl="1" indent="-285750" algn="just">
              <a:buSzPct val="110000"/>
              <a:buFont typeface="Arial" panose="020B0604020202020204" pitchFamily="34" charset="0"/>
              <a:buChar char="•"/>
            </a:pPr>
            <a:endParaRPr lang="en-US" sz="1600" dirty="0" smtClean="0"/>
          </a:p>
          <a:p>
            <a:pPr marL="285750" lvl="1" indent="-285750" algn="just">
              <a:buSzPct val="110000"/>
              <a:buFont typeface="Arial" panose="020B0604020202020204" pitchFamily="34" charset="0"/>
              <a:buChar char="•"/>
            </a:pPr>
            <a:endParaRPr lang="en-US" sz="1600" dirty="0" smtClean="0"/>
          </a:p>
          <a:p>
            <a:pPr marL="285750" lvl="1" indent="-285750" algn="just">
              <a:buSzPct val="110000"/>
              <a:buFont typeface="Arial" panose="020B0604020202020204" pitchFamily="34" charset="0"/>
              <a:buChar char="•"/>
            </a:pPr>
            <a:endParaRPr lang="en-US" sz="1600" dirty="0" smtClean="0"/>
          </a:p>
          <a:p>
            <a:pPr marL="285750" lvl="1" indent="-285750" algn="just">
              <a:buSzPct val="110000"/>
              <a:buFont typeface="Arial" panose="020B0604020202020204" pitchFamily="34" charset="0"/>
              <a:buChar char="•"/>
            </a:pPr>
            <a:endParaRPr lang="en-US" sz="1600" dirty="0" smtClean="0"/>
          </a:p>
          <a:p>
            <a:pPr marL="285750" lvl="1" indent="-285750" algn="just">
              <a:buSzPct val="110000"/>
              <a:buFont typeface="Arial" panose="020B0604020202020204" pitchFamily="34" charset="0"/>
              <a:buChar char="•"/>
            </a:pPr>
            <a:endParaRPr lang="en-US" sz="1600" dirty="0" smtClean="0"/>
          </a:p>
          <a:p>
            <a:pPr marL="285750" lvl="1" indent="-285750" algn="just">
              <a:buSzPct val="110000"/>
              <a:buFont typeface="Arial" panose="020B0604020202020204" pitchFamily="34" charset="0"/>
              <a:buChar char="•"/>
            </a:pPr>
            <a:endParaRPr lang="en-US" sz="1600" dirty="0" smtClean="0"/>
          </a:p>
          <a:p>
            <a:pPr marL="285750" lvl="1" indent="-285750" algn="just">
              <a:buSzPct val="110000"/>
              <a:buFont typeface="Arial" panose="020B0604020202020204" pitchFamily="34" charset="0"/>
              <a:buChar char="•"/>
            </a:pPr>
            <a:endParaRPr lang="en-US" sz="1600" dirty="0" smtClean="0"/>
          </a:p>
        </p:txBody>
      </p:sp>
      <p:sp>
        <p:nvSpPr>
          <p:cNvPr id="10" name="TextBox 9"/>
          <p:cNvSpPr txBox="1"/>
          <p:nvPr/>
        </p:nvSpPr>
        <p:spPr>
          <a:xfrm>
            <a:off x="827584" y="1196752"/>
            <a:ext cx="7848872" cy="646331"/>
          </a:xfrm>
          <a:prstGeom prst="rect">
            <a:avLst/>
          </a:prstGeom>
          <a:noFill/>
        </p:spPr>
        <p:txBody>
          <a:bodyPr wrap="square" rtlCol="0">
            <a:spAutoFit/>
          </a:bodyPr>
          <a:lstStyle/>
          <a:p>
            <a:endParaRPr lang="en-US" dirty="0"/>
          </a:p>
          <a:p>
            <a:endParaRPr lang="en-US" dirty="0"/>
          </a:p>
        </p:txBody>
      </p:sp>
      <p:sp>
        <p:nvSpPr>
          <p:cNvPr id="3" name="Title 2"/>
          <p:cNvSpPr>
            <a:spLocks noGrp="1"/>
          </p:cNvSpPr>
          <p:nvPr>
            <p:ph type="title"/>
          </p:nvPr>
        </p:nvSpPr>
        <p:spPr>
          <a:xfrm>
            <a:off x="2519772" y="1531959"/>
            <a:ext cx="4104456" cy="2566658"/>
          </a:xfrm>
        </p:spPr>
        <p:txBody>
          <a:bodyPr>
            <a:noAutofit/>
          </a:bodyPr>
          <a:lstStyle/>
          <a:p>
            <a:pPr algn="ctr"/>
            <a:r>
              <a:rPr lang="en-US" sz="4800" dirty="0" smtClean="0">
                <a:latin typeface="Arial Black" panose="020B0A04020102020204" pitchFamily="34" charset="0"/>
              </a:rPr>
              <a:t>Thank You</a:t>
            </a:r>
            <a:br>
              <a:rPr lang="en-US" sz="4800" dirty="0" smtClean="0">
                <a:latin typeface="Arial Black" panose="020B0A04020102020204" pitchFamily="34" charset="0"/>
              </a:rPr>
            </a:br>
            <a:endParaRPr lang="en-US" sz="4800" dirty="0">
              <a:latin typeface="Arial Black" panose="020B0A04020102020204" pitchFamily="34" charset="0"/>
            </a:endParaRPr>
          </a:p>
        </p:txBody>
      </p:sp>
      <p:sp>
        <p:nvSpPr>
          <p:cNvPr id="6" name="Tijdelijke aanduiding voor dianummer 2"/>
          <p:cNvSpPr txBox="1">
            <a:spLocks/>
          </p:cNvSpPr>
          <p:nvPr/>
        </p:nvSpPr>
        <p:spPr>
          <a:xfrm>
            <a:off x="-612576" y="6525344"/>
            <a:ext cx="936000" cy="215992"/>
          </a:xfrm>
          <a:prstGeom prst="rect">
            <a:avLst/>
          </a:prstGeom>
        </p:spPr>
        <p:txBody>
          <a:bodyPr vert="horz" lIns="0" tIns="0" rIns="0" bIns="0" rtlCol="0" anchor="t" anchorCtr="0"/>
          <a:lstStyle>
            <a:defPPr>
              <a:defRPr lang="nl-BE"/>
            </a:defPPr>
            <a:lvl1pPr marL="0" algn="r" defTabSz="914400" rtl="0" eaLnBrk="1" latinLnBrk="0" hangingPunct="1">
              <a:defRPr sz="1000" kern="1200">
                <a:solidFill>
                  <a:srgbClr val="00407A"/>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16</a:t>
            </a:r>
            <a:endParaRPr kumimoji="0" lang="en-US" sz="10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138841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1260263"/>
            <a:ext cx="5915956" cy="3836948"/>
          </a:xfrm>
          <a:prstGeom prst="rect">
            <a:avLst/>
          </a:prstGeom>
          <a:noFill/>
          <a:ln w="38100">
            <a:noFill/>
          </a:ln>
        </p:spPr>
        <p:txBody>
          <a:bodyPr wrap="square" rtlCol="0">
            <a:spAutoFit/>
          </a:bodyPr>
          <a:lstStyle/>
          <a:p>
            <a:pPr marL="457200" marR="0" lvl="0" indent="-457200" algn="l" defTabSz="914400" rtl="0" eaLnBrk="1" fontAlgn="auto" latinLnBrk="0" hangingPunct="1">
              <a:lnSpc>
                <a:spcPct val="150000"/>
              </a:lnSpc>
              <a:spcBef>
                <a:spcPts val="0"/>
              </a:spcBef>
              <a:spcAft>
                <a:spcPts val="1000"/>
              </a:spcAft>
              <a:buClrTx/>
              <a:buSzTx/>
              <a:buFont typeface="Wingdings" panose="05000000000000000000" pitchFamily="2" charset="2"/>
              <a:buChar char="Ø"/>
              <a:tabLst/>
              <a:defRPr/>
            </a:pPr>
            <a:r>
              <a:rPr kumimoji="0" lang="en-US" sz="2800" b="1" i="0" u="none" strike="noStrike" kern="1200" cap="none" spc="0" normalizeH="0" baseline="0" noProof="0" dirty="0" smtClean="0">
                <a:ln>
                  <a:noFill/>
                </a:ln>
                <a:solidFill>
                  <a:srgbClr val="00407A"/>
                </a:solidFill>
                <a:effectLst/>
                <a:uLnTx/>
                <a:uFillTx/>
                <a:latin typeface="Arial"/>
                <a:ea typeface="+mn-ea"/>
                <a:cs typeface="+mn-cs"/>
              </a:rPr>
              <a:t>Research</a:t>
            </a:r>
            <a:r>
              <a:rPr kumimoji="0" lang="en-US" sz="2800" b="1" i="0" u="none" strike="noStrike" kern="1200" cap="none" spc="0" normalizeH="0" noProof="0" dirty="0" smtClean="0">
                <a:ln>
                  <a:noFill/>
                </a:ln>
                <a:solidFill>
                  <a:srgbClr val="00407A"/>
                </a:solidFill>
                <a:effectLst/>
                <a:uLnTx/>
                <a:uFillTx/>
                <a:latin typeface="Arial"/>
                <a:ea typeface="+mn-ea"/>
                <a:cs typeface="+mn-cs"/>
              </a:rPr>
              <a:t> background</a:t>
            </a:r>
            <a:endParaRPr kumimoji="0" lang="en-US" altLang="zh-CN" sz="2800" b="1" i="0" u="none" strike="noStrike" kern="1200" cap="none" spc="0" normalizeH="0" baseline="0" noProof="0" dirty="0" smtClean="0">
              <a:ln>
                <a:noFill/>
              </a:ln>
              <a:solidFill>
                <a:srgbClr val="00407A"/>
              </a:solidFill>
              <a:effectLst/>
              <a:uLnTx/>
              <a:uFillTx/>
              <a:latin typeface="Arial"/>
              <a:ea typeface="+mn-ea"/>
              <a:cs typeface="+mn-cs"/>
            </a:endParaRPr>
          </a:p>
          <a:p>
            <a:pPr marL="457200" marR="0" lvl="0" indent="-457200" algn="l" defTabSz="914400" rtl="0" eaLnBrk="1" fontAlgn="auto" latinLnBrk="0" hangingPunct="1">
              <a:lnSpc>
                <a:spcPct val="150000"/>
              </a:lnSpc>
              <a:spcBef>
                <a:spcPts val="0"/>
              </a:spcBef>
              <a:spcAft>
                <a:spcPts val="1000"/>
              </a:spcAft>
              <a:buClrTx/>
              <a:buSzTx/>
              <a:buFont typeface="Wingdings" panose="05000000000000000000" pitchFamily="2" charset="2"/>
              <a:buChar char="Ø"/>
              <a:tabLst/>
              <a:defRPr/>
            </a:pPr>
            <a:r>
              <a:rPr kumimoji="0" lang="en-US" sz="2800" b="1" i="0" u="none" strike="noStrike" kern="1200" cap="none" spc="0" normalizeH="0" baseline="0" noProof="0" dirty="0" smtClean="0">
                <a:ln>
                  <a:noFill/>
                </a:ln>
                <a:solidFill>
                  <a:srgbClr val="00407A"/>
                </a:solidFill>
                <a:effectLst/>
                <a:uLnTx/>
                <a:uFillTx/>
                <a:latin typeface="Arial"/>
                <a:ea typeface="+mn-ea"/>
                <a:cs typeface="+mn-cs"/>
              </a:rPr>
              <a:t>Model development</a:t>
            </a:r>
            <a:endParaRPr kumimoji="0" lang="en-US" sz="2800" b="1" i="0" u="none" strike="noStrike" kern="1200" cap="none" spc="0" normalizeH="0" baseline="0" noProof="0" dirty="0">
              <a:ln>
                <a:noFill/>
              </a:ln>
              <a:solidFill>
                <a:srgbClr val="00407A"/>
              </a:solidFill>
              <a:effectLst/>
              <a:uLnTx/>
              <a:uFillTx/>
              <a:latin typeface="Arial"/>
              <a:ea typeface="+mn-ea"/>
              <a:cs typeface="+mn-cs"/>
            </a:endParaRPr>
          </a:p>
          <a:p>
            <a:pPr marL="457200" marR="0" lvl="0" indent="-457200" algn="l" defTabSz="914400" rtl="0" eaLnBrk="1" fontAlgn="auto" latinLnBrk="0" hangingPunct="1">
              <a:lnSpc>
                <a:spcPct val="150000"/>
              </a:lnSpc>
              <a:spcBef>
                <a:spcPts val="0"/>
              </a:spcBef>
              <a:spcAft>
                <a:spcPts val="1000"/>
              </a:spcAft>
              <a:buClrTx/>
              <a:buSzTx/>
              <a:buFont typeface="Wingdings" panose="05000000000000000000" pitchFamily="2" charset="2"/>
              <a:buChar char="Ø"/>
              <a:tabLst/>
              <a:defRPr/>
            </a:pPr>
            <a:r>
              <a:rPr lang="en-US" sz="2800" b="1" dirty="0" smtClean="0">
                <a:solidFill>
                  <a:srgbClr val="00407A"/>
                </a:solidFill>
                <a:latin typeface="Arial"/>
              </a:rPr>
              <a:t>Modeling case</a:t>
            </a:r>
            <a:endParaRPr kumimoji="0" lang="en-US" sz="2800" b="1" i="0" u="none" strike="noStrike" kern="1200" cap="none" spc="0" normalizeH="0" baseline="0" noProof="0" dirty="0" smtClean="0">
              <a:ln>
                <a:noFill/>
              </a:ln>
              <a:solidFill>
                <a:srgbClr val="00407A"/>
              </a:solidFill>
              <a:effectLst/>
              <a:uLnTx/>
              <a:uFillTx/>
              <a:latin typeface="Arial"/>
              <a:ea typeface="+mn-ea"/>
              <a:cs typeface="+mn-cs"/>
            </a:endParaRPr>
          </a:p>
          <a:p>
            <a:pPr marL="457200" marR="0" lvl="0" indent="-457200" algn="l" defTabSz="914400" rtl="0" eaLnBrk="1" fontAlgn="auto" latinLnBrk="0" hangingPunct="1">
              <a:lnSpc>
                <a:spcPct val="150000"/>
              </a:lnSpc>
              <a:spcBef>
                <a:spcPts val="0"/>
              </a:spcBef>
              <a:spcAft>
                <a:spcPts val="1000"/>
              </a:spcAft>
              <a:buClrTx/>
              <a:buSzTx/>
              <a:buFont typeface="Wingdings" panose="05000000000000000000" pitchFamily="2" charset="2"/>
              <a:buChar char="Ø"/>
              <a:tabLst/>
              <a:defRPr/>
            </a:pPr>
            <a:r>
              <a:rPr kumimoji="0" lang="en-US" sz="2800" b="1" i="0" u="none" strike="noStrike" kern="1200" cap="none" spc="0" normalizeH="0" baseline="0" noProof="0" dirty="0" smtClean="0">
                <a:ln>
                  <a:noFill/>
                </a:ln>
                <a:solidFill>
                  <a:srgbClr val="00407A"/>
                </a:solidFill>
                <a:effectLst/>
                <a:uLnTx/>
                <a:uFillTx/>
                <a:latin typeface="Arial"/>
                <a:ea typeface="+mn-ea"/>
                <a:cs typeface="+mn-cs"/>
              </a:rPr>
              <a:t>Results and discussion</a:t>
            </a:r>
          </a:p>
          <a:p>
            <a:pPr marL="457200" marR="0" lvl="0" indent="-457200" algn="l" defTabSz="914400" rtl="0" eaLnBrk="1" fontAlgn="auto" latinLnBrk="0" hangingPunct="1">
              <a:lnSpc>
                <a:spcPct val="150000"/>
              </a:lnSpc>
              <a:spcBef>
                <a:spcPts val="0"/>
              </a:spcBef>
              <a:spcAft>
                <a:spcPts val="1000"/>
              </a:spcAft>
              <a:buClrTx/>
              <a:buSzTx/>
              <a:buFont typeface="Wingdings" panose="05000000000000000000" pitchFamily="2" charset="2"/>
              <a:buChar char="Ø"/>
              <a:tabLst/>
              <a:defRPr/>
            </a:pPr>
            <a:r>
              <a:rPr lang="en-US" sz="2800" b="1" dirty="0" smtClean="0">
                <a:solidFill>
                  <a:srgbClr val="00407A"/>
                </a:solidFill>
                <a:latin typeface="Arial"/>
              </a:rPr>
              <a:t>Conclusion</a:t>
            </a:r>
            <a:endParaRPr kumimoji="0" lang="en-US" sz="2800" b="1" i="0" u="none" strike="noStrike" kern="1200" cap="none" spc="0" normalizeH="0" baseline="0" noProof="0" dirty="0">
              <a:ln>
                <a:noFill/>
              </a:ln>
              <a:solidFill>
                <a:srgbClr val="00407A"/>
              </a:solidFill>
              <a:effectLst/>
              <a:uLnTx/>
              <a:uFillTx/>
              <a:latin typeface="Arial"/>
              <a:ea typeface="+mn-ea"/>
              <a:cs typeface="+mn-cs"/>
            </a:endParaRPr>
          </a:p>
        </p:txBody>
      </p:sp>
      <p:sp>
        <p:nvSpPr>
          <p:cNvPr id="8" name="Tijdelijke aanduiding voor dianummer 2"/>
          <p:cNvSpPr txBox="1">
            <a:spLocks/>
          </p:cNvSpPr>
          <p:nvPr/>
        </p:nvSpPr>
        <p:spPr>
          <a:xfrm>
            <a:off x="-612576" y="6525344"/>
            <a:ext cx="936000" cy="215992"/>
          </a:xfrm>
          <a:prstGeom prst="rect">
            <a:avLst/>
          </a:prstGeom>
        </p:spPr>
        <p:txBody>
          <a:bodyPr vert="horz" lIns="0" tIns="0" rIns="0" bIns="0" rtlCol="0" anchor="t" anchorCtr="0"/>
          <a:lstStyle>
            <a:defPPr>
              <a:defRPr lang="nl-BE"/>
            </a:defPPr>
            <a:lvl1pPr marL="0" algn="r" defTabSz="914400" rtl="0" eaLnBrk="1" latinLnBrk="0" hangingPunct="1">
              <a:defRPr sz="1000" kern="1200">
                <a:solidFill>
                  <a:srgbClr val="00407A"/>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2</a:t>
            </a:r>
            <a:endParaRPr kumimoji="0" lang="en-US" sz="10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929692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a:xfrm>
            <a:off x="225419" y="133498"/>
            <a:ext cx="5976216" cy="564999"/>
          </a:xfrm>
        </p:spPr>
        <p:txBody>
          <a:bodyPr>
            <a:normAutofit/>
          </a:bodyPr>
          <a:lstStyle/>
          <a:p>
            <a:r>
              <a:rPr lang="en-AU" sz="3200" b="1" u="sng" dirty="0" smtClean="0">
                <a:latin typeface="+mn-lt"/>
                <a:cs typeface="Times New Roman" pitchFamily="18" charset="0"/>
              </a:rPr>
              <a:t>Backgrounds</a:t>
            </a:r>
            <a:endParaRPr lang="en-US" sz="3200" b="1" dirty="0" smtClean="0">
              <a:latin typeface="+mn-lt"/>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322" y="2028531"/>
            <a:ext cx="2836786" cy="3381598"/>
          </a:xfrm>
          <a:prstGeom prst="rect">
            <a:avLst/>
          </a:prstGeom>
          <a:noFill/>
        </p:spPr>
      </p:pic>
      <p:sp>
        <p:nvSpPr>
          <p:cNvPr id="62" name="Down Arrow 61"/>
          <p:cNvSpPr/>
          <p:nvPr/>
        </p:nvSpPr>
        <p:spPr>
          <a:xfrm rot="10800000">
            <a:off x="3088910" y="1649802"/>
            <a:ext cx="225441" cy="338160"/>
          </a:xfrm>
          <a:prstGeom prst="downArrow">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65" name="Down Arrow 64"/>
          <p:cNvSpPr/>
          <p:nvPr/>
        </p:nvSpPr>
        <p:spPr>
          <a:xfrm>
            <a:off x="2243458" y="5300660"/>
            <a:ext cx="241259" cy="281831"/>
          </a:xfrm>
          <a:prstGeom prst="downArrow">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72" name="Rectangle 71"/>
          <p:cNvSpPr/>
          <p:nvPr/>
        </p:nvSpPr>
        <p:spPr>
          <a:xfrm>
            <a:off x="597363" y="4815989"/>
            <a:ext cx="444554" cy="11285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73" name="Rectangle 72"/>
          <p:cNvSpPr/>
          <p:nvPr/>
        </p:nvSpPr>
        <p:spPr>
          <a:xfrm>
            <a:off x="3663013" y="4827091"/>
            <a:ext cx="444554" cy="11285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74" name="Right Arrow 73"/>
          <p:cNvSpPr/>
          <p:nvPr/>
        </p:nvSpPr>
        <p:spPr>
          <a:xfrm>
            <a:off x="371995" y="4824756"/>
            <a:ext cx="187016" cy="89176"/>
          </a:xfrm>
          <a:prstGeom prst="rightArrow">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94" name="Right Arrow 93"/>
          <p:cNvSpPr/>
          <p:nvPr/>
        </p:nvSpPr>
        <p:spPr>
          <a:xfrm>
            <a:off x="3285431" y="1337667"/>
            <a:ext cx="336568" cy="225408"/>
          </a:xfrm>
          <a:prstGeom prst="rightArrow">
            <a:avLst/>
          </a:prstGeom>
          <a:solidFill>
            <a:srgbClr val="116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2" name="Tekstvak 26"/>
          <p:cNvSpPr txBox="1"/>
          <p:nvPr/>
        </p:nvSpPr>
        <p:spPr>
          <a:xfrm>
            <a:off x="3003317" y="3140162"/>
            <a:ext cx="2049363" cy="584775"/>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u="sng" dirty="0" smtClean="0">
                <a:solidFill>
                  <a:srgbClr val="0000CC"/>
                </a:solidFill>
              </a:rPr>
              <a:t>Post</a:t>
            </a:r>
          </a:p>
          <a:p>
            <a:pPr algn="ctr"/>
            <a:r>
              <a:rPr lang="en-US" sz="1600" b="1" u="sng" dirty="0" smtClean="0">
                <a:solidFill>
                  <a:srgbClr val="0000CC"/>
                </a:solidFill>
              </a:rPr>
              <a:t>combustion</a:t>
            </a:r>
            <a:endParaRPr lang="en-US" sz="1600" b="1" u="sng" dirty="0">
              <a:solidFill>
                <a:srgbClr val="0000CC"/>
              </a:solidFill>
            </a:endParaRPr>
          </a:p>
        </p:txBody>
      </p:sp>
      <p:sp>
        <p:nvSpPr>
          <p:cNvPr id="61" name="Tekstvak 26"/>
          <p:cNvSpPr txBox="1"/>
          <p:nvPr/>
        </p:nvSpPr>
        <p:spPr>
          <a:xfrm>
            <a:off x="417410" y="1812386"/>
            <a:ext cx="1253354" cy="276999"/>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sz="1200" b="1" dirty="0" err="1" smtClean="0">
                <a:solidFill>
                  <a:srgbClr val="000000"/>
                </a:solidFill>
              </a:rPr>
              <a:t>Premixed</a:t>
            </a:r>
            <a:r>
              <a:rPr lang="nl-BE" sz="1200" b="1" dirty="0" smtClean="0">
                <a:solidFill>
                  <a:srgbClr val="000000"/>
                </a:solidFill>
              </a:rPr>
              <a:t> feed</a:t>
            </a:r>
            <a:endParaRPr lang="nl-BE" sz="1200" b="1" dirty="0">
              <a:solidFill>
                <a:srgbClr val="000000"/>
              </a:solidFill>
            </a:endParaRPr>
          </a:p>
        </p:txBody>
      </p:sp>
      <p:sp>
        <p:nvSpPr>
          <p:cNvPr id="63" name="Tekstvak 26"/>
          <p:cNvSpPr txBox="1"/>
          <p:nvPr/>
        </p:nvSpPr>
        <p:spPr>
          <a:xfrm>
            <a:off x="-2" y="3079888"/>
            <a:ext cx="1232160" cy="276999"/>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000000"/>
                </a:solidFill>
              </a:rPr>
              <a:t>Secondary air</a:t>
            </a:r>
            <a:endParaRPr lang="en-US" sz="1200" b="1" dirty="0">
              <a:solidFill>
                <a:srgbClr val="000000"/>
              </a:solidFill>
            </a:endParaRPr>
          </a:p>
        </p:txBody>
      </p:sp>
      <p:sp>
        <p:nvSpPr>
          <p:cNvPr id="75" name="Tekstvak 26"/>
          <p:cNvSpPr txBox="1"/>
          <p:nvPr/>
        </p:nvSpPr>
        <p:spPr>
          <a:xfrm>
            <a:off x="-12640" y="4394876"/>
            <a:ext cx="1146917" cy="461665"/>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000000"/>
                </a:solidFill>
              </a:rPr>
              <a:t>Compressed air</a:t>
            </a:r>
            <a:endParaRPr lang="en-US" sz="1200" b="1" dirty="0">
              <a:solidFill>
                <a:srgbClr val="000000"/>
              </a:solidFill>
            </a:endParaRPr>
          </a:p>
        </p:txBody>
      </p:sp>
      <p:sp>
        <p:nvSpPr>
          <p:cNvPr id="77" name="Tekstvak 26"/>
          <p:cNvSpPr txBox="1"/>
          <p:nvPr/>
        </p:nvSpPr>
        <p:spPr>
          <a:xfrm>
            <a:off x="-146279" y="5489643"/>
            <a:ext cx="932610" cy="553998"/>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b="1" u="sng" dirty="0" smtClean="0">
                <a:solidFill>
                  <a:srgbClr val="0000CC"/>
                </a:solidFill>
              </a:rPr>
              <a:t>Plasma torch</a:t>
            </a:r>
            <a:endParaRPr lang="en-US" sz="1500" b="1" u="sng" dirty="0">
              <a:solidFill>
                <a:srgbClr val="0000CC"/>
              </a:solidFill>
            </a:endParaRPr>
          </a:p>
        </p:txBody>
      </p:sp>
      <p:sp>
        <p:nvSpPr>
          <p:cNvPr id="79" name="Tekstvak 26"/>
          <p:cNvSpPr txBox="1"/>
          <p:nvPr/>
        </p:nvSpPr>
        <p:spPr>
          <a:xfrm>
            <a:off x="-81911" y="4000861"/>
            <a:ext cx="1716852" cy="276999"/>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000000"/>
                </a:solidFill>
              </a:rPr>
              <a:t>Compressed </a:t>
            </a:r>
            <a:r>
              <a:rPr lang="en-US" sz="1200" b="1" dirty="0" err="1" smtClean="0">
                <a:solidFill>
                  <a:srgbClr val="000000"/>
                </a:solidFill>
              </a:rPr>
              <a:t>air+NG</a:t>
            </a:r>
            <a:endParaRPr lang="en-US" sz="1200" b="1" dirty="0">
              <a:solidFill>
                <a:srgbClr val="000000"/>
              </a:solidFill>
            </a:endParaRPr>
          </a:p>
        </p:txBody>
      </p:sp>
      <p:sp>
        <p:nvSpPr>
          <p:cNvPr id="81" name="Tekstvak 26"/>
          <p:cNvSpPr txBox="1"/>
          <p:nvPr/>
        </p:nvSpPr>
        <p:spPr>
          <a:xfrm>
            <a:off x="948471" y="5537756"/>
            <a:ext cx="964794" cy="338554"/>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u="sng" dirty="0" err="1" smtClean="0">
                <a:solidFill>
                  <a:srgbClr val="0000CC"/>
                </a:solidFill>
              </a:rPr>
              <a:t>Tuyere</a:t>
            </a:r>
            <a:endParaRPr lang="en-US" sz="1600" b="1" u="sng" dirty="0">
              <a:solidFill>
                <a:srgbClr val="0000CC"/>
              </a:solidFill>
            </a:endParaRPr>
          </a:p>
        </p:txBody>
      </p:sp>
      <p:sp>
        <p:nvSpPr>
          <p:cNvPr id="89" name="Rectangle 88"/>
          <p:cNvSpPr/>
          <p:nvPr/>
        </p:nvSpPr>
        <p:spPr>
          <a:xfrm>
            <a:off x="1770607" y="1532533"/>
            <a:ext cx="1041991" cy="338554"/>
          </a:xfrm>
          <a:prstGeom prst="rect">
            <a:avLst/>
          </a:prstGeom>
          <a:ln w="28575">
            <a:noFill/>
          </a:ln>
        </p:spPr>
        <p:txBody>
          <a:bodyPr wrap="square">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spcAft>
                <a:spcPts val="1000"/>
              </a:spcAft>
              <a:buSzPct val="110000"/>
            </a:pPr>
            <a:r>
              <a:rPr lang="nl-BE" sz="1600" b="1" u="sng" dirty="0" smtClean="0">
                <a:solidFill>
                  <a:srgbClr val="0000CC"/>
                </a:solidFill>
                <a:sym typeface="Wingdings" panose="05000000000000000000" pitchFamily="2" charset="2"/>
              </a:rPr>
              <a:t>Off gas</a:t>
            </a:r>
            <a:endParaRPr lang="nl-BE" sz="1600" b="1" u="sng" dirty="0">
              <a:solidFill>
                <a:srgbClr val="0000CC"/>
              </a:solidFill>
              <a:sym typeface="Wingdings" panose="05000000000000000000" pitchFamily="2" charset="2"/>
            </a:endParaRPr>
          </a:p>
        </p:txBody>
      </p:sp>
      <p:sp>
        <p:nvSpPr>
          <p:cNvPr id="91" name="Tekstvak 26"/>
          <p:cNvSpPr txBox="1"/>
          <p:nvPr/>
        </p:nvSpPr>
        <p:spPr>
          <a:xfrm>
            <a:off x="3621999" y="4314578"/>
            <a:ext cx="750904" cy="229443"/>
          </a:xfrm>
          <a:prstGeom prst="rect">
            <a:avLst/>
          </a:prstGeom>
          <a:noFill/>
        </p:spPr>
        <p:txBody>
          <a:bodyPr wrap="non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u="sng" dirty="0" smtClean="0">
                <a:solidFill>
                  <a:srgbClr val="0000CC"/>
                </a:solidFill>
              </a:rPr>
              <a:t>Slag bath</a:t>
            </a:r>
            <a:endParaRPr lang="en-US" sz="1600" b="1" u="sng" dirty="0">
              <a:solidFill>
                <a:srgbClr val="0000CC"/>
              </a:solidFill>
            </a:endParaRPr>
          </a:p>
        </p:txBody>
      </p:sp>
      <p:sp>
        <p:nvSpPr>
          <p:cNvPr id="15" name="Oval 14"/>
          <p:cNvSpPr/>
          <p:nvPr/>
        </p:nvSpPr>
        <p:spPr>
          <a:xfrm>
            <a:off x="1971514" y="2169690"/>
            <a:ext cx="84540" cy="42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16" name="Oval 15"/>
          <p:cNvSpPr/>
          <p:nvPr/>
        </p:nvSpPr>
        <p:spPr>
          <a:xfrm>
            <a:off x="1920125" y="2185552"/>
            <a:ext cx="56360" cy="338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18" name="Oval 17"/>
          <p:cNvSpPr/>
          <p:nvPr/>
        </p:nvSpPr>
        <p:spPr>
          <a:xfrm>
            <a:off x="2084443" y="2174947"/>
            <a:ext cx="57742" cy="35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19" name="Oval 18"/>
          <p:cNvSpPr/>
          <p:nvPr/>
        </p:nvSpPr>
        <p:spPr>
          <a:xfrm>
            <a:off x="2039456" y="2156217"/>
            <a:ext cx="56360" cy="338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31" name="Oval 30"/>
          <p:cNvSpPr/>
          <p:nvPr/>
        </p:nvSpPr>
        <p:spPr>
          <a:xfrm>
            <a:off x="1961367" y="2155593"/>
            <a:ext cx="21730" cy="230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grpSp>
        <p:nvGrpSpPr>
          <p:cNvPr id="3" name="Group 2"/>
          <p:cNvGrpSpPr/>
          <p:nvPr/>
        </p:nvGrpSpPr>
        <p:grpSpPr>
          <a:xfrm>
            <a:off x="1074471" y="2144722"/>
            <a:ext cx="879306" cy="63151"/>
            <a:chOff x="-736957" y="1647781"/>
            <a:chExt cx="761286" cy="54675"/>
          </a:xfrm>
        </p:grpSpPr>
        <p:sp>
          <p:nvSpPr>
            <p:cNvPr id="8" name="Oval 7"/>
            <p:cNvSpPr/>
            <p:nvPr/>
          </p:nvSpPr>
          <p:spPr>
            <a:xfrm>
              <a:off x="-736957" y="1662420"/>
              <a:ext cx="41315" cy="366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9" name="Oval 8"/>
            <p:cNvSpPr/>
            <p:nvPr/>
          </p:nvSpPr>
          <p:spPr>
            <a:xfrm>
              <a:off x="-673783" y="1662420"/>
              <a:ext cx="48795" cy="292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10" name="Oval 9"/>
            <p:cNvSpPr/>
            <p:nvPr/>
          </p:nvSpPr>
          <p:spPr>
            <a:xfrm>
              <a:off x="-562313" y="1661002"/>
              <a:ext cx="45447" cy="333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11" name="Oval 10"/>
            <p:cNvSpPr/>
            <p:nvPr/>
          </p:nvSpPr>
          <p:spPr>
            <a:xfrm>
              <a:off x="-158654" y="1665246"/>
              <a:ext cx="48795" cy="292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12" name="Oval 11"/>
            <p:cNvSpPr/>
            <p:nvPr/>
          </p:nvSpPr>
          <p:spPr>
            <a:xfrm>
              <a:off x="-48864" y="1659446"/>
              <a:ext cx="73193" cy="366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14" name="Oval 13"/>
            <p:cNvSpPr/>
            <p:nvPr/>
          </p:nvSpPr>
          <p:spPr>
            <a:xfrm>
              <a:off x="-105555" y="1667398"/>
              <a:ext cx="48795" cy="292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17" name="Oval 16"/>
            <p:cNvSpPr/>
            <p:nvPr/>
          </p:nvSpPr>
          <p:spPr>
            <a:xfrm>
              <a:off x="-627978" y="1672358"/>
              <a:ext cx="27544" cy="266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20" name="Oval 19"/>
            <p:cNvSpPr/>
            <p:nvPr/>
          </p:nvSpPr>
          <p:spPr>
            <a:xfrm>
              <a:off x="-521366" y="1665246"/>
              <a:ext cx="48795" cy="292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21" name="Oval 20"/>
            <p:cNvSpPr/>
            <p:nvPr/>
          </p:nvSpPr>
          <p:spPr>
            <a:xfrm>
              <a:off x="-420183" y="1659446"/>
              <a:ext cx="73193" cy="366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22" name="Oval 21"/>
            <p:cNvSpPr/>
            <p:nvPr/>
          </p:nvSpPr>
          <p:spPr>
            <a:xfrm>
              <a:off x="-472124" y="1667398"/>
              <a:ext cx="25039" cy="292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23" name="Oval 22"/>
            <p:cNvSpPr/>
            <p:nvPr/>
          </p:nvSpPr>
          <p:spPr>
            <a:xfrm>
              <a:off x="-293891" y="1659446"/>
              <a:ext cx="73193" cy="366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24" name="Oval 23"/>
            <p:cNvSpPr/>
            <p:nvPr/>
          </p:nvSpPr>
          <p:spPr>
            <a:xfrm>
              <a:off x="-338383" y="1673179"/>
              <a:ext cx="48795" cy="292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25" name="Oval 24"/>
            <p:cNvSpPr/>
            <p:nvPr/>
          </p:nvSpPr>
          <p:spPr>
            <a:xfrm>
              <a:off x="-196120" y="1663997"/>
              <a:ext cx="49992" cy="3030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26" name="Oval 25"/>
            <p:cNvSpPr/>
            <p:nvPr/>
          </p:nvSpPr>
          <p:spPr>
            <a:xfrm>
              <a:off x="-235068" y="1647781"/>
              <a:ext cx="48795" cy="292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27" name="Oval 26"/>
            <p:cNvSpPr/>
            <p:nvPr/>
          </p:nvSpPr>
          <p:spPr>
            <a:xfrm>
              <a:off x="-66664" y="1654511"/>
              <a:ext cx="18813" cy="199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28" name="Oval 27"/>
            <p:cNvSpPr/>
            <p:nvPr/>
          </p:nvSpPr>
          <p:spPr>
            <a:xfrm>
              <a:off x="-668833" y="1669399"/>
              <a:ext cx="18813" cy="199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29" name="Oval 28"/>
            <p:cNvSpPr/>
            <p:nvPr/>
          </p:nvSpPr>
          <p:spPr>
            <a:xfrm>
              <a:off x="-692518" y="1669447"/>
              <a:ext cx="18813" cy="199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30" name="Oval 29"/>
            <p:cNvSpPr/>
            <p:nvPr/>
          </p:nvSpPr>
          <p:spPr>
            <a:xfrm>
              <a:off x="-412917" y="1672418"/>
              <a:ext cx="18813" cy="199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32" name="Oval 31"/>
            <p:cNvSpPr/>
            <p:nvPr/>
          </p:nvSpPr>
          <p:spPr>
            <a:xfrm>
              <a:off x="-343486" y="1659552"/>
              <a:ext cx="18813" cy="199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33" name="Oval 32"/>
            <p:cNvSpPr/>
            <p:nvPr/>
          </p:nvSpPr>
          <p:spPr>
            <a:xfrm>
              <a:off x="-437802" y="1675665"/>
              <a:ext cx="18813" cy="219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34" name="Oval 33"/>
            <p:cNvSpPr/>
            <p:nvPr/>
          </p:nvSpPr>
          <p:spPr>
            <a:xfrm>
              <a:off x="-601421" y="1654025"/>
              <a:ext cx="41315" cy="366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grpSp>
      <p:sp>
        <p:nvSpPr>
          <p:cNvPr id="35" name="Oval 34"/>
          <p:cNvSpPr/>
          <p:nvPr/>
        </p:nvSpPr>
        <p:spPr>
          <a:xfrm>
            <a:off x="2167628" y="2179968"/>
            <a:ext cx="47720" cy="42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36" name="Oval 35"/>
          <p:cNvSpPr/>
          <p:nvPr/>
        </p:nvSpPr>
        <p:spPr>
          <a:xfrm>
            <a:off x="2205566" y="2533914"/>
            <a:ext cx="56360" cy="4091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37" name="Oval 36"/>
          <p:cNvSpPr/>
          <p:nvPr/>
        </p:nvSpPr>
        <p:spPr>
          <a:xfrm>
            <a:off x="2250825" y="2394388"/>
            <a:ext cx="52493" cy="384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38" name="Oval 37"/>
          <p:cNvSpPr/>
          <p:nvPr/>
        </p:nvSpPr>
        <p:spPr>
          <a:xfrm>
            <a:off x="2219020" y="2465545"/>
            <a:ext cx="31814" cy="307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39" name="Oval 38"/>
          <p:cNvSpPr/>
          <p:nvPr/>
        </p:nvSpPr>
        <p:spPr>
          <a:xfrm>
            <a:off x="2251848" y="2285947"/>
            <a:ext cx="46579" cy="371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40" name="Oval 39"/>
          <p:cNvSpPr/>
          <p:nvPr/>
        </p:nvSpPr>
        <p:spPr>
          <a:xfrm>
            <a:off x="2244732" y="2567575"/>
            <a:ext cx="28921" cy="338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41" name="Oval 40"/>
          <p:cNvSpPr/>
          <p:nvPr/>
        </p:nvSpPr>
        <p:spPr>
          <a:xfrm>
            <a:off x="2136677" y="4146240"/>
            <a:ext cx="42344" cy="4091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42" name="Oval 41"/>
          <p:cNvSpPr/>
          <p:nvPr/>
        </p:nvSpPr>
        <p:spPr>
          <a:xfrm>
            <a:off x="2211284" y="2545527"/>
            <a:ext cx="21730" cy="230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43" name="Oval 42"/>
          <p:cNvSpPr/>
          <p:nvPr/>
        </p:nvSpPr>
        <p:spPr>
          <a:xfrm>
            <a:off x="2233868" y="2188084"/>
            <a:ext cx="21730" cy="230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44" name="Oval 43"/>
          <p:cNvSpPr/>
          <p:nvPr/>
        </p:nvSpPr>
        <p:spPr>
          <a:xfrm>
            <a:off x="2255597" y="2468202"/>
            <a:ext cx="47720" cy="42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45" name="Oval 44"/>
          <p:cNvSpPr/>
          <p:nvPr/>
        </p:nvSpPr>
        <p:spPr>
          <a:xfrm>
            <a:off x="2149595" y="4310297"/>
            <a:ext cx="51237" cy="450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46" name="Oval 45"/>
          <p:cNvSpPr/>
          <p:nvPr/>
        </p:nvSpPr>
        <p:spPr>
          <a:xfrm>
            <a:off x="2197263" y="4262287"/>
            <a:ext cx="52493" cy="384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47" name="Oval 46"/>
          <p:cNvSpPr/>
          <p:nvPr/>
        </p:nvSpPr>
        <p:spPr>
          <a:xfrm>
            <a:off x="2165458" y="4205243"/>
            <a:ext cx="31814" cy="307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48" name="Oval 47"/>
          <p:cNvSpPr/>
          <p:nvPr/>
        </p:nvSpPr>
        <p:spPr>
          <a:xfrm>
            <a:off x="2198286" y="4153847"/>
            <a:ext cx="46579" cy="371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49" name="Oval 48"/>
          <p:cNvSpPr/>
          <p:nvPr/>
        </p:nvSpPr>
        <p:spPr>
          <a:xfrm>
            <a:off x="2191170" y="4435474"/>
            <a:ext cx="28921" cy="338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50" name="Oval 49"/>
          <p:cNvSpPr/>
          <p:nvPr/>
        </p:nvSpPr>
        <p:spPr>
          <a:xfrm>
            <a:off x="2157720" y="4413426"/>
            <a:ext cx="21730" cy="230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51" name="Oval 50"/>
          <p:cNvSpPr/>
          <p:nvPr/>
        </p:nvSpPr>
        <p:spPr>
          <a:xfrm>
            <a:off x="2206175" y="4352939"/>
            <a:ext cx="39438" cy="384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407A">
                  <a:lumMod val="75000"/>
                </a:srgbClr>
              </a:solidFill>
            </a:endParaRPr>
          </a:p>
        </p:txBody>
      </p:sp>
      <p:sp>
        <p:nvSpPr>
          <p:cNvPr id="52" name="Oval 51"/>
          <p:cNvSpPr/>
          <p:nvPr/>
        </p:nvSpPr>
        <p:spPr>
          <a:xfrm rot="509140" flipH="1">
            <a:off x="2639605" y="4808840"/>
            <a:ext cx="167554" cy="1193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53" name="Oval 52"/>
          <p:cNvSpPr/>
          <p:nvPr/>
        </p:nvSpPr>
        <p:spPr>
          <a:xfrm flipH="1">
            <a:off x="2676070" y="4630472"/>
            <a:ext cx="47312" cy="680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54" name="Oval 53"/>
          <p:cNvSpPr/>
          <p:nvPr/>
        </p:nvSpPr>
        <p:spPr>
          <a:xfrm flipH="1">
            <a:off x="2475047" y="4642891"/>
            <a:ext cx="69269" cy="680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55" name="Oval 54"/>
          <p:cNvSpPr/>
          <p:nvPr/>
        </p:nvSpPr>
        <p:spPr>
          <a:xfrm flipH="1">
            <a:off x="2668828" y="4470417"/>
            <a:ext cx="47312" cy="562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56" name="Oval 55"/>
          <p:cNvSpPr/>
          <p:nvPr/>
        </p:nvSpPr>
        <p:spPr>
          <a:xfrm flipH="1">
            <a:off x="2546670" y="4452383"/>
            <a:ext cx="62971" cy="748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57" name="Oval 56"/>
          <p:cNvSpPr/>
          <p:nvPr/>
        </p:nvSpPr>
        <p:spPr>
          <a:xfrm flipH="1">
            <a:off x="2594185" y="4731226"/>
            <a:ext cx="57248" cy="82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58" name="Oval 57"/>
          <p:cNvSpPr/>
          <p:nvPr/>
        </p:nvSpPr>
        <p:spPr>
          <a:xfrm flipH="1">
            <a:off x="2570418" y="4594671"/>
            <a:ext cx="62971" cy="748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59" name="Oval 58"/>
          <p:cNvSpPr/>
          <p:nvPr/>
        </p:nvSpPr>
        <p:spPr>
          <a:xfrm flipH="1">
            <a:off x="2425046" y="4462525"/>
            <a:ext cx="47312" cy="748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60" name="Oval 59"/>
          <p:cNvSpPr/>
          <p:nvPr/>
        </p:nvSpPr>
        <p:spPr>
          <a:xfrm flipH="1">
            <a:off x="2485003" y="4535873"/>
            <a:ext cx="62971" cy="748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64" name="Tekstvak 26"/>
          <p:cNvSpPr txBox="1"/>
          <p:nvPr/>
        </p:nvSpPr>
        <p:spPr>
          <a:xfrm>
            <a:off x="2012154" y="4621896"/>
            <a:ext cx="640615" cy="361381"/>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BE" sz="1200" b="1" dirty="0" smtClean="0">
                <a:solidFill>
                  <a:srgbClr val="000000"/>
                </a:solidFill>
                <a:effectLst>
                  <a:glow rad="127000">
                    <a:srgbClr val="FFFFFF"/>
                  </a:glow>
                </a:effectLst>
              </a:rPr>
              <a:t>Slag bath</a:t>
            </a:r>
            <a:endParaRPr lang="nl-BE" sz="1200" b="1" dirty="0">
              <a:solidFill>
                <a:srgbClr val="000000"/>
              </a:solidFill>
              <a:effectLst>
                <a:glow rad="127000">
                  <a:srgbClr val="FFFFFF"/>
                </a:glow>
              </a:effectLst>
            </a:endParaRPr>
          </a:p>
        </p:txBody>
      </p:sp>
      <p:sp>
        <p:nvSpPr>
          <p:cNvPr id="66" name="Tekstvak 26"/>
          <p:cNvSpPr txBox="1"/>
          <p:nvPr/>
        </p:nvSpPr>
        <p:spPr>
          <a:xfrm>
            <a:off x="1749133" y="5644012"/>
            <a:ext cx="1229907" cy="319941"/>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BE" sz="1200" b="1" dirty="0" smtClean="0">
                <a:solidFill>
                  <a:srgbClr val="000000"/>
                </a:solidFill>
              </a:rPr>
              <a:t>Slag Matte</a:t>
            </a:r>
            <a:endParaRPr lang="nl-BE" sz="1200" b="1" dirty="0">
              <a:solidFill>
                <a:srgbClr val="000000"/>
              </a:solidFill>
            </a:endParaRPr>
          </a:p>
        </p:txBody>
      </p:sp>
      <p:sp>
        <p:nvSpPr>
          <p:cNvPr id="67" name="Oval 66"/>
          <p:cNvSpPr/>
          <p:nvPr/>
        </p:nvSpPr>
        <p:spPr>
          <a:xfrm>
            <a:off x="1512142" y="4235985"/>
            <a:ext cx="1671107" cy="107435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cxnSp>
        <p:nvCxnSpPr>
          <p:cNvPr id="70" name="Straight Connector 69"/>
          <p:cNvCxnSpPr/>
          <p:nvPr/>
        </p:nvCxnSpPr>
        <p:spPr>
          <a:xfrm flipV="1">
            <a:off x="3072046" y="4138388"/>
            <a:ext cx="563954" cy="168193"/>
          </a:xfrm>
          <a:prstGeom prst="line">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3064141" y="3104347"/>
            <a:ext cx="727991" cy="189758"/>
          </a:xfrm>
          <a:prstGeom prst="line">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708203" y="4908014"/>
            <a:ext cx="104037" cy="376835"/>
          </a:xfrm>
          <a:prstGeom prst="line">
            <a:avLst/>
          </a:prstGeom>
          <a:ln w="28575">
            <a:solidFill>
              <a:srgbClr val="0033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998633" y="4300786"/>
            <a:ext cx="160518" cy="410171"/>
          </a:xfrm>
          <a:prstGeom prst="line">
            <a:avLst/>
          </a:prstGeom>
          <a:ln w="28575">
            <a:solidFill>
              <a:srgbClr val="0033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1470319" y="4911041"/>
            <a:ext cx="93387" cy="248622"/>
          </a:xfrm>
          <a:prstGeom prst="line">
            <a:avLst/>
          </a:prstGeom>
          <a:ln w="28575">
            <a:solidFill>
              <a:srgbClr val="0033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489149" y="5303072"/>
            <a:ext cx="366340" cy="3663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FF"/>
                </a:solidFill>
              </a:rPr>
              <a:t>1</a:t>
            </a:r>
            <a:endParaRPr lang="nl-BE" sz="2000" b="1" dirty="0">
              <a:solidFill>
                <a:srgbClr val="FFFFFF"/>
              </a:solidFill>
            </a:endParaRPr>
          </a:p>
        </p:txBody>
      </p:sp>
      <p:sp>
        <p:nvSpPr>
          <p:cNvPr id="83" name="Oval 82"/>
          <p:cNvSpPr/>
          <p:nvPr/>
        </p:nvSpPr>
        <p:spPr>
          <a:xfrm>
            <a:off x="1270773" y="5185168"/>
            <a:ext cx="366340" cy="3663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FF"/>
                </a:solidFill>
              </a:rPr>
              <a:t>2</a:t>
            </a:r>
            <a:endParaRPr lang="nl-BE" sz="2000" b="1" dirty="0">
              <a:solidFill>
                <a:srgbClr val="FFFFFF"/>
              </a:solidFill>
            </a:endParaRPr>
          </a:p>
        </p:txBody>
      </p:sp>
      <p:sp>
        <p:nvSpPr>
          <p:cNvPr id="84" name="Oval 83"/>
          <p:cNvSpPr/>
          <p:nvPr/>
        </p:nvSpPr>
        <p:spPr>
          <a:xfrm>
            <a:off x="3659039" y="3910633"/>
            <a:ext cx="366340" cy="3663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FF"/>
                </a:solidFill>
              </a:rPr>
              <a:t>3</a:t>
            </a:r>
            <a:endParaRPr lang="nl-BE" sz="2000" b="1" dirty="0">
              <a:solidFill>
                <a:srgbClr val="FFFFFF"/>
              </a:solidFill>
            </a:endParaRPr>
          </a:p>
        </p:txBody>
      </p:sp>
      <p:sp>
        <p:nvSpPr>
          <p:cNvPr id="86" name="Oval 85"/>
          <p:cNvSpPr/>
          <p:nvPr/>
        </p:nvSpPr>
        <p:spPr>
          <a:xfrm>
            <a:off x="3869640" y="2829181"/>
            <a:ext cx="366340" cy="3663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FF"/>
                </a:solidFill>
              </a:rPr>
              <a:t>4</a:t>
            </a:r>
            <a:endParaRPr lang="nl-BE" sz="2000" b="1" dirty="0">
              <a:solidFill>
                <a:srgbClr val="FFFFFF"/>
              </a:solidFill>
            </a:endParaRPr>
          </a:p>
        </p:txBody>
      </p:sp>
      <p:sp>
        <p:nvSpPr>
          <p:cNvPr id="87" name="Oval 86"/>
          <p:cNvSpPr/>
          <p:nvPr/>
        </p:nvSpPr>
        <p:spPr>
          <a:xfrm>
            <a:off x="2710137" y="1584625"/>
            <a:ext cx="366340" cy="3663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FF"/>
                </a:solidFill>
              </a:rPr>
              <a:t>5</a:t>
            </a:r>
            <a:endParaRPr lang="nl-BE" sz="2000" b="1" dirty="0">
              <a:solidFill>
                <a:srgbClr val="FFFFFF"/>
              </a:solidFill>
            </a:endParaRPr>
          </a:p>
        </p:txBody>
      </p:sp>
      <p:sp>
        <p:nvSpPr>
          <p:cNvPr id="88" name="Oval 87"/>
          <p:cNvSpPr/>
          <p:nvPr/>
        </p:nvSpPr>
        <p:spPr>
          <a:xfrm>
            <a:off x="3213527" y="973425"/>
            <a:ext cx="366340" cy="3663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FF"/>
                </a:solidFill>
              </a:rPr>
              <a:t>6</a:t>
            </a:r>
            <a:endParaRPr lang="nl-BE" sz="2000" b="1" dirty="0">
              <a:solidFill>
                <a:srgbClr val="FFFFFF"/>
              </a:solidFill>
            </a:endParaRPr>
          </a:p>
        </p:txBody>
      </p:sp>
      <p:sp>
        <p:nvSpPr>
          <p:cNvPr id="103" name="Rectangle 102"/>
          <p:cNvSpPr/>
          <p:nvPr/>
        </p:nvSpPr>
        <p:spPr>
          <a:xfrm>
            <a:off x="2299502" y="967166"/>
            <a:ext cx="963000" cy="338554"/>
          </a:xfrm>
          <a:prstGeom prst="rect">
            <a:avLst/>
          </a:prstGeom>
          <a:ln w="28575">
            <a:noFill/>
          </a:ln>
        </p:spPr>
        <p:txBody>
          <a:bodyPr wrap="square">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spcAft>
                <a:spcPts val="1000"/>
              </a:spcAft>
              <a:buSzPct val="110000"/>
            </a:pPr>
            <a:r>
              <a:rPr lang="nl-BE" sz="1600" b="1" u="sng" dirty="0">
                <a:solidFill>
                  <a:srgbClr val="0000CC"/>
                </a:solidFill>
                <a:sym typeface="Wingdings" panose="05000000000000000000" pitchFamily="2" charset="2"/>
              </a:rPr>
              <a:t>C</a:t>
            </a:r>
            <a:r>
              <a:rPr lang="nl-BE" sz="1600" b="1" u="sng" dirty="0" smtClean="0">
                <a:solidFill>
                  <a:srgbClr val="0000CC"/>
                </a:solidFill>
                <a:sym typeface="Wingdings" panose="05000000000000000000" pitchFamily="2" charset="2"/>
              </a:rPr>
              <a:t>ooler</a:t>
            </a:r>
            <a:endParaRPr lang="nl-BE" sz="1600" b="1" u="sng" dirty="0">
              <a:solidFill>
                <a:srgbClr val="0000CC"/>
              </a:solidFill>
              <a:sym typeface="Wingdings" panose="05000000000000000000" pitchFamily="2" charset="2"/>
            </a:endParaRPr>
          </a:p>
        </p:txBody>
      </p:sp>
      <p:sp>
        <p:nvSpPr>
          <p:cNvPr id="99" name="Rectangle 3"/>
          <p:cNvSpPr>
            <a:spLocks noGrp="1" noChangeArrowheads="1"/>
          </p:cNvSpPr>
          <p:nvPr>
            <p:ph idx="1"/>
          </p:nvPr>
        </p:nvSpPr>
        <p:spPr>
          <a:xfrm>
            <a:off x="4872374" y="1339765"/>
            <a:ext cx="4164122" cy="4762705"/>
          </a:xfrm>
        </p:spPr>
        <p:txBody>
          <a:bodyPr/>
          <a:lstStyle/>
          <a:p>
            <a:pPr>
              <a:spcBef>
                <a:spcPts val="500"/>
              </a:spcBef>
              <a:buFont typeface="Wingdings" panose="05000000000000000000" pitchFamily="2" charset="2"/>
              <a:buChar char="q"/>
            </a:pPr>
            <a:r>
              <a:rPr lang="en-US" sz="2000" b="1" dirty="0" smtClean="0">
                <a:latin typeface="Calibri" panose="020F0502020204030204"/>
                <a:cs typeface="+mn-cs"/>
              </a:rPr>
              <a:t>Technical advantages:</a:t>
            </a:r>
          </a:p>
          <a:p>
            <a:pPr marL="720000">
              <a:spcBef>
                <a:spcPts val="300"/>
              </a:spcBef>
              <a:buFont typeface="Wingdings" panose="05000000000000000000" pitchFamily="2" charset="2"/>
              <a:buChar char="ü"/>
            </a:pPr>
            <a:r>
              <a:rPr lang="en-US" sz="1800" dirty="0">
                <a:latin typeface="Calibri" panose="020F0502020204030204"/>
                <a:cs typeface="+mn-cs"/>
              </a:rPr>
              <a:t>Recover considerable amounts of valuable </a:t>
            </a:r>
            <a:r>
              <a:rPr lang="en-US" sz="1800" dirty="0" smtClean="0">
                <a:latin typeface="Calibri" panose="020F0502020204030204"/>
                <a:cs typeface="+mn-cs"/>
              </a:rPr>
              <a:t>metals;</a:t>
            </a:r>
          </a:p>
          <a:p>
            <a:pPr marL="720000">
              <a:spcBef>
                <a:spcPts val="300"/>
              </a:spcBef>
              <a:buFont typeface="Wingdings" panose="05000000000000000000" pitchFamily="2" charset="2"/>
              <a:buChar char="ü"/>
            </a:pPr>
            <a:r>
              <a:rPr lang="en-US" sz="1800" dirty="0" smtClean="0">
                <a:latin typeface="Calibri" panose="020F0502020204030204"/>
                <a:cs typeface="+mn-cs"/>
              </a:rPr>
              <a:t>Allow valorization potential of slags;</a:t>
            </a:r>
          </a:p>
          <a:p>
            <a:pPr marL="720000">
              <a:spcBef>
                <a:spcPts val="300"/>
              </a:spcBef>
              <a:buFont typeface="Wingdings" panose="05000000000000000000" pitchFamily="2" charset="2"/>
              <a:buChar char="ü"/>
            </a:pPr>
            <a:r>
              <a:rPr lang="en-US" sz="1800" dirty="0" smtClean="0">
                <a:latin typeface="Calibri" panose="020F0502020204030204"/>
                <a:cs typeface="+mn-cs"/>
              </a:rPr>
              <a:t>Produce clean slag for novel inorganic polymer.</a:t>
            </a:r>
          </a:p>
          <a:p>
            <a:pPr marL="720000">
              <a:spcBef>
                <a:spcPts val="300"/>
              </a:spcBef>
              <a:buFont typeface="Wingdings" panose="05000000000000000000" pitchFamily="2" charset="2"/>
              <a:buChar char="ü"/>
            </a:pPr>
            <a:endParaRPr lang="en-US" sz="1800" dirty="0" smtClean="0">
              <a:latin typeface="Calibri" panose="020F0502020204030204"/>
              <a:cs typeface="+mn-cs"/>
            </a:endParaRPr>
          </a:p>
          <a:p>
            <a:pPr>
              <a:spcBef>
                <a:spcPts val="800"/>
              </a:spcBef>
              <a:buFont typeface="Wingdings" panose="05000000000000000000" pitchFamily="2" charset="2"/>
              <a:buChar char="q"/>
            </a:pPr>
            <a:r>
              <a:rPr lang="en-US" sz="2000" b="1" dirty="0">
                <a:latin typeface="Calibri" panose="020F0502020204030204"/>
                <a:cs typeface="+mn-cs"/>
              </a:rPr>
              <a:t>Existing works: </a:t>
            </a:r>
            <a:endParaRPr lang="en-US" sz="2000" b="1" dirty="0" smtClean="0">
              <a:latin typeface="Calibri" panose="020F0502020204030204"/>
              <a:cs typeface="+mn-cs"/>
            </a:endParaRPr>
          </a:p>
          <a:p>
            <a:pPr marL="720000">
              <a:spcBef>
                <a:spcPts val="300"/>
              </a:spcBef>
              <a:buFont typeface="Wingdings" panose="05000000000000000000" pitchFamily="2" charset="2"/>
              <a:buChar char="ü"/>
            </a:pPr>
            <a:r>
              <a:rPr lang="en-US" sz="1800" dirty="0" smtClean="0">
                <a:latin typeface="Calibri" panose="020F0502020204030204"/>
                <a:cs typeface="+mn-cs"/>
              </a:rPr>
              <a:t>crucible-scale experiments</a:t>
            </a:r>
          </a:p>
          <a:p>
            <a:pPr marL="720000">
              <a:spcBef>
                <a:spcPts val="300"/>
              </a:spcBef>
              <a:buFont typeface="Wingdings" panose="05000000000000000000" pitchFamily="2" charset="2"/>
              <a:buChar char="ü"/>
            </a:pPr>
            <a:r>
              <a:rPr lang="en-US" sz="1800" dirty="0" smtClean="0">
                <a:latin typeface="Calibri" panose="020F0502020204030204"/>
                <a:cs typeface="+mn-cs"/>
              </a:rPr>
              <a:t>industrial measurements</a:t>
            </a:r>
          </a:p>
          <a:p>
            <a:pPr marL="720000">
              <a:spcBef>
                <a:spcPts val="300"/>
              </a:spcBef>
              <a:buFont typeface="Wingdings" panose="05000000000000000000" pitchFamily="2" charset="2"/>
              <a:buChar char="ü"/>
            </a:pPr>
            <a:r>
              <a:rPr lang="en-US" sz="1800" dirty="0" smtClean="0">
                <a:latin typeface="Calibri" panose="020F0502020204030204"/>
                <a:cs typeface="+mn-cs"/>
              </a:rPr>
              <a:t>mathematical models</a:t>
            </a:r>
          </a:p>
          <a:p>
            <a:pPr marL="720000">
              <a:spcBef>
                <a:spcPts val="300"/>
              </a:spcBef>
              <a:buFont typeface="Wingdings" panose="05000000000000000000" pitchFamily="2" charset="2"/>
              <a:buChar char="ü"/>
            </a:pPr>
            <a:r>
              <a:rPr lang="en-US" sz="1800" dirty="0" smtClean="0">
                <a:latin typeface="Calibri" panose="020F0502020204030204"/>
                <a:cs typeface="+mn-cs"/>
              </a:rPr>
              <a:t>thermodynamic analysis</a:t>
            </a:r>
          </a:p>
          <a:p>
            <a:pPr marL="720000">
              <a:spcBef>
                <a:spcPts val="300"/>
              </a:spcBef>
              <a:buFont typeface="Wingdings" panose="05000000000000000000" pitchFamily="2" charset="2"/>
              <a:buChar char="ü"/>
            </a:pPr>
            <a:r>
              <a:rPr lang="en-US" sz="1800" dirty="0">
                <a:latin typeface="Calibri" panose="020F0502020204030204"/>
                <a:cs typeface="+mn-cs"/>
              </a:rPr>
              <a:t>effective equilibrium reaction zone </a:t>
            </a:r>
            <a:endParaRPr lang="en-US" sz="1800" dirty="0" smtClean="0">
              <a:latin typeface="Calibri" panose="020F0502020204030204"/>
              <a:cs typeface="+mn-cs"/>
            </a:endParaRPr>
          </a:p>
          <a:p>
            <a:pPr marL="720000">
              <a:spcBef>
                <a:spcPts val="300"/>
              </a:spcBef>
              <a:buFont typeface="Wingdings" panose="05000000000000000000" pitchFamily="2" charset="2"/>
              <a:buChar char="ü"/>
            </a:pPr>
            <a:r>
              <a:rPr lang="en-US" sz="1800" dirty="0">
                <a:latin typeface="Calibri" panose="020F0502020204030204"/>
                <a:cs typeface="+mn-cs"/>
              </a:rPr>
              <a:t>computational fluid </a:t>
            </a:r>
            <a:r>
              <a:rPr lang="en-US" sz="1800" dirty="0" smtClean="0">
                <a:latin typeface="Calibri" panose="020F0502020204030204"/>
                <a:cs typeface="+mn-cs"/>
              </a:rPr>
              <a:t>dynamics simulation</a:t>
            </a:r>
          </a:p>
          <a:p>
            <a:pPr marL="720000">
              <a:spcBef>
                <a:spcPts val="300"/>
              </a:spcBef>
              <a:buFont typeface="Wingdings" panose="05000000000000000000" pitchFamily="2" charset="2"/>
              <a:buChar char="ü"/>
            </a:pPr>
            <a:r>
              <a:rPr lang="nl-BE" altLang="zh-CN" sz="1800" dirty="0">
                <a:latin typeface="Calibri" panose="020F0502020204030204"/>
                <a:cs typeface="+mn-cs"/>
              </a:rPr>
              <a:t>……</a:t>
            </a:r>
            <a:endParaRPr lang="en-US" sz="1800" dirty="0">
              <a:latin typeface="Calibri" panose="020F0502020204030204"/>
              <a:cs typeface="+mn-cs"/>
            </a:endParaRPr>
          </a:p>
          <a:p>
            <a:pPr marL="720000">
              <a:lnSpc>
                <a:spcPct val="90000"/>
              </a:lnSpc>
              <a:spcBef>
                <a:spcPts val="300"/>
              </a:spcBef>
              <a:buFont typeface="Wingdings" panose="05000000000000000000" pitchFamily="2" charset="2"/>
              <a:buChar char="ü"/>
            </a:pPr>
            <a:endParaRPr lang="en-US" sz="1800" dirty="0" smtClean="0">
              <a:latin typeface="Calibri" panose="020F0502020204030204"/>
              <a:cs typeface="+mn-cs"/>
            </a:endParaRPr>
          </a:p>
        </p:txBody>
      </p:sp>
      <p:sp>
        <p:nvSpPr>
          <p:cNvPr id="100" name="Rectangle 99"/>
          <p:cNvSpPr/>
          <p:nvPr/>
        </p:nvSpPr>
        <p:spPr>
          <a:xfrm>
            <a:off x="4633324" y="736333"/>
            <a:ext cx="2162772" cy="400110"/>
          </a:xfrm>
          <a:prstGeom prst="rect">
            <a:avLst/>
          </a:prstGeom>
        </p:spPr>
        <p:txBody>
          <a:bodyPr wrap="none">
            <a:spAutoFit/>
          </a:bodyPr>
          <a:lstStyle/>
          <a:p>
            <a:r>
              <a:rPr lang="en-US" sz="2000" b="1" u="sng" dirty="0"/>
              <a:t>Plasma </a:t>
            </a:r>
            <a:r>
              <a:rPr lang="en-US" sz="2000" b="1" u="sng" dirty="0" smtClean="0"/>
              <a:t>fuming:</a:t>
            </a:r>
            <a:endParaRPr lang="nl-BE" sz="2000" b="1" u="sng" dirty="0"/>
          </a:p>
        </p:txBody>
      </p:sp>
      <p:sp>
        <p:nvSpPr>
          <p:cNvPr id="2" name="Rectangle 1"/>
          <p:cNvSpPr/>
          <p:nvPr/>
        </p:nvSpPr>
        <p:spPr>
          <a:xfrm>
            <a:off x="156440" y="3044525"/>
            <a:ext cx="8667061" cy="1107996"/>
          </a:xfrm>
          <a:prstGeom prst="rect">
            <a:avLst/>
          </a:prstGeom>
          <a:solidFill>
            <a:srgbClr val="000099"/>
          </a:solidFill>
        </p:spPr>
        <p:txBody>
          <a:bodyPr wrap="square">
            <a:spAutoFit/>
          </a:bodyPr>
          <a:lstStyle/>
          <a:p>
            <a:pPr marL="342900" lvl="0" indent="-342900">
              <a:spcAft>
                <a:spcPts val="800"/>
              </a:spcAft>
              <a:buFont typeface="Wingdings" panose="05000000000000000000" pitchFamily="2" charset="2"/>
              <a:buChar char="ü"/>
            </a:pPr>
            <a:r>
              <a:rPr lang="en-US" sz="2200" b="1" dirty="0">
                <a:solidFill>
                  <a:schemeClr val="bg1"/>
                </a:solidFill>
              </a:rPr>
              <a:t>Develop </a:t>
            </a:r>
            <a:r>
              <a:rPr lang="en-US" sz="2200" b="1" dirty="0" smtClean="0">
                <a:solidFill>
                  <a:schemeClr val="bg1"/>
                </a:solidFill>
              </a:rPr>
              <a:t>a kinetics </a:t>
            </a:r>
            <a:r>
              <a:rPr lang="en-US" sz="2200" b="1" dirty="0">
                <a:solidFill>
                  <a:schemeClr val="bg1"/>
                </a:solidFill>
              </a:rPr>
              <a:t>model for plasma fuming process to fully understand the influence of parameters on the kinetics of metal fuming, allowing optimization of process </a:t>
            </a:r>
            <a:r>
              <a:rPr lang="en-US" sz="2200" b="1" dirty="0" smtClean="0">
                <a:solidFill>
                  <a:schemeClr val="bg1"/>
                </a:solidFill>
              </a:rPr>
              <a:t>variables</a:t>
            </a:r>
            <a:endParaRPr lang="en-US" sz="2200" b="1" dirty="0">
              <a:solidFill>
                <a:schemeClr val="bg1"/>
              </a:solidFill>
            </a:endParaRPr>
          </a:p>
        </p:txBody>
      </p:sp>
      <p:sp>
        <p:nvSpPr>
          <p:cNvPr id="93" name="Tijdelijke aanduiding voor dianummer 2"/>
          <p:cNvSpPr txBox="1">
            <a:spLocks/>
          </p:cNvSpPr>
          <p:nvPr/>
        </p:nvSpPr>
        <p:spPr>
          <a:xfrm>
            <a:off x="-612576" y="6525344"/>
            <a:ext cx="936000" cy="215992"/>
          </a:xfrm>
          <a:prstGeom prst="rect">
            <a:avLst/>
          </a:prstGeom>
        </p:spPr>
        <p:txBody>
          <a:bodyPr vert="horz" lIns="0" tIns="0" rIns="0" bIns="0" rtlCol="0" anchor="t" anchorCtr="0"/>
          <a:lstStyle>
            <a:defPPr>
              <a:defRPr lang="nl-BE"/>
            </a:defPPr>
            <a:lvl1pPr marL="0" algn="r" defTabSz="914400" rtl="0" eaLnBrk="1" latinLnBrk="0" hangingPunct="1">
              <a:defRPr sz="1000" kern="1200">
                <a:solidFill>
                  <a:srgbClr val="00407A"/>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3</a:t>
            </a:r>
            <a:endParaRPr kumimoji="0" lang="en-US" sz="10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8483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4989812" y="1635682"/>
            <a:ext cx="4087257" cy="4083169"/>
          </a:xfrm>
          <a:prstGeom prst="rect">
            <a:avLst/>
          </a:prstGeom>
          <a:noFill/>
        </p:spPr>
        <p:txBody>
          <a:bodyPr wrap="square" rtlCol="0">
            <a:spAutoFit/>
          </a:bodyPr>
          <a:lstStyle/>
          <a:p>
            <a:pPr marL="285750" indent="-285750">
              <a:spcAft>
                <a:spcPts val="1000"/>
              </a:spcAft>
              <a:buFont typeface="Wingdings" panose="05000000000000000000" pitchFamily="2" charset="2"/>
              <a:buChar char="q"/>
            </a:pPr>
            <a:r>
              <a:rPr lang="en-US" sz="1600" b="1" dirty="0" smtClean="0">
                <a:solidFill>
                  <a:srgbClr val="00407A"/>
                </a:solidFill>
              </a:rPr>
              <a:t>R0</a:t>
            </a:r>
            <a:r>
              <a:rPr lang="en-US" sz="1600" b="1" dirty="0">
                <a:solidFill>
                  <a:srgbClr val="00407A"/>
                </a:solidFill>
              </a:rPr>
              <a:t> – </a:t>
            </a:r>
            <a:r>
              <a:rPr lang="en-US" sz="1600" b="1" dirty="0" smtClean="0">
                <a:solidFill>
                  <a:srgbClr val="00407A"/>
                </a:solidFill>
              </a:rPr>
              <a:t>Start slag melt</a:t>
            </a:r>
          </a:p>
          <a:p>
            <a:pPr marL="285750" indent="-285750">
              <a:spcAft>
                <a:spcPts val="1000"/>
              </a:spcAft>
              <a:buFont typeface="Wingdings" panose="05000000000000000000" pitchFamily="2" charset="2"/>
              <a:buChar char="q"/>
            </a:pPr>
            <a:r>
              <a:rPr lang="en-US" sz="1600" b="1" dirty="0" smtClean="0">
                <a:solidFill>
                  <a:srgbClr val="00407A"/>
                </a:solidFill>
              </a:rPr>
              <a:t>R1</a:t>
            </a:r>
            <a:r>
              <a:rPr lang="en-US" sz="1600" b="1" dirty="0">
                <a:solidFill>
                  <a:srgbClr val="00407A"/>
                </a:solidFill>
              </a:rPr>
              <a:t> – </a:t>
            </a:r>
            <a:r>
              <a:rPr lang="en-US" sz="1600" b="1" dirty="0" smtClean="0">
                <a:solidFill>
                  <a:srgbClr val="00407A"/>
                </a:solidFill>
              </a:rPr>
              <a:t>Plasma generation</a:t>
            </a:r>
          </a:p>
          <a:p>
            <a:pPr marL="285750" indent="-285750">
              <a:spcAft>
                <a:spcPts val="1000"/>
              </a:spcAft>
              <a:buFont typeface="Wingdings" panose="05000000000000000000" pitchFamily="2" charset="2"/>
              <a:buChar char="q"/>
            </a:pPr>
            <a:r>
              <a:rPr lang="en-US" sz="1600" b="1" dirty="0">
                <a:solidFill>
                  <a:srgbClr val="FF0000"/>
                </a:solidFill>
              </a:rPr>
              <a:t>R2 – LPG </a:t>
            </a:r>
            <a:r>
              <a:rPr lang="en-US" sz="1600" b="1" dirty="0" smtClean="0">
                <a:solidFill>
                  <a:srgbClr val="FF0000"/>
                </a:solidFill>
              </a:rPr>
              <a:t>gas combustion</a:t>
            </a:r>
          </a:p>
          <a:p>
            <a:pPr marL="285750" indent="-285750">
              <a:spcAft>
                <a:spcPts val="1000"/>
              </a:spcAft>
              <a:buFont typeface="Wingdings" panose="05000000000000000000" pitchFamily="2" charset="2"/>
              <a:buChar char="q"/>
            </a:pPr>
            <a:r>
              <a:rPr lang="en-US" sz="1600" b="1" dirty="0" smtClean="0">
                <a:solidFill>
                  <a:srgbClr val="00407A"/>
                </a:solidFill>
              </a:rPr>
              <a:t>R3</a:t>
            </a:r>
            <a:r>
              <a:rPr lang="en-US" sz="1600" b="1" dirty="0">
                <a:solidFill>
                  <a:srgbClr val="00407A"/>
                </a:solidFill>
              </a:rPr>
              <a:t> – </a:t>
            </a:r>
            <a:r>
              <a:rPr lang="en-US" sz="1600" b="1" dirty="0" smtClean="0">
                <a:solidFill>
                  <a:srgbClr val="00407A"/>
                </a:solidFill>
              </a:rPr>
              <a:t>Feed raw material melt</a:t>
            </a:r>
          </a:p>
          <a:p>
            <a:pPr marL="285750" indent="-285750">
              <a:spcAft>
                <a:spcPts val="1000"/>
              </a:spcAft>
              <a:buFont typeface="Wingdings" panose="05000000000000000000" pitchFamily="2" charset="2"/>
              <a:buChar char="q"/>
            </a:pPr>
            <a:r>
              <a:rPr lang="en-US" sz="1600" b="1" dirty="0">
                <a:solidFill>
                  <a:srgbClr val="00407A"/>
                </a:solidFill>
              </a:rPr>
              <a:t>R4 – Coal-slag </a:t>
            </a:r>
            <a:r>
              <a:rPr lang="en-US" sz="1600" b="1" dirty="0" smtClean="0">
                <a:solidFill>
                  <a:srgbClr val="00407A"/>
                </a:solidFill>
              </a:rPr>
              <a:t>reaction</a:t>
            </a:r>
          </a:p>
          <a:p>
            <a:pPr marL="285750" indent="-285750">
              <a:spcAft>
                <a:spcPts val="1000"/>
              </a:spcAft>
              <a:buFont typeface="Wingdings" panose="05000000000000000000" pitchFamily="2" charset="2"/>
              <a:buChar char="q"/>
            </a:pPr>
            <a:r>
              <a:rPr lang="en-US" sz="1600" b="1" dirty="0" smtClean="0">
                <a:solidFill>
                  <a:srgbClr val="00407A"/>
                </a:solidFill>
              </a:rPr>
              <a:t>R5</a:t>
            </a:r>
            <a:r>
              <a:rPr lang="en-US" sz="1600" b="1" dirty="0">
                <a:solidFill>
                  <a:srgbClr val="00407A"/>
                </a:solidFill>
              </a:rPr>
              <a:t> – </a:t>
            </a:r>
            <a:r>
              <a:rPr lang="en-US" sz="1600" b="1" dirty="0" smtClean="0">
                <a:solidFill>
                  <a:srgbClr val="00407A"/>
                </a:solidFill>
              </a:rPr>
              <a:t>Slag mixing</a:t>
            </a:r>
          </a:p>
          <a:p>
            <a:pPr marL="285750" indent="-285750">
              <a:spcAft>
                <a:spcPts val="1000"/>
              </a:spcAft>
              <a:buFont typeface="Wingdings" panose="05000000000000000000" pitchFamily="2" charset="2"/>
              <a:buChar char="q"/>
            </a:pPr>
            <a:r>
              <a:rPr lang="en-US" sz="1600" b="1" dirty="0" smtClean="0">
                <a:solidFill>
                  <a:srgbClr val="FF0000"/>
                </a:solidFill>
              </a:rPr>
              <a:t>R6 </a:t>
            </a:r>
            <a:r>
              <a:rPr lang="en-US" sz="1600" b="1" dirty="0">
                <a:solidFill>
                  <a:srgbClr val="FF0000"/>
                </a:solidFill>
              </a:rPr>
              <a:t>– </a:t>
            </a:r>
            <a:r>
              <a:rPr lang="en-US" sz="1600" b="1" dirty="0" smtClean="0">
                <a:solidFill>
                  <a:srgbClr val="FF0000"/>
                </a:solidFill>
              </a:rPr>
              <a:t>Gas-slag reaction</a:t>
            </a:r>
          </a:p>
          <a:p>
            <a:pPr marL="285750" indent="-285750">
              <a:spcAft>
                <a:spcPts val="1000"/>
              </a:spcAft>
              <a:buFont typeface="Wingdings" panose="05000000000000000000" pitchFamily="2" charset="2"/>
              <a:buChar char="q"/>
            </a:pPr>
            <a:r>
              <a:rPr lang="en-US" sz="1600" b="1" dirty="0" smtClean="0">
                <a:solidFill>
                  <a:srgbClr val="00407A"/>
                </a:solidFill>
              </a:rPr>
              <a:t>R7 – Reacted slag homogenization</a:t>
            </a:r>
          </a:p>
          <a:p>
            <a:pPr marL="285750" indent="-285750">
              <a:spcAft>
                <a:spcPts val="1000"/>
              </a:spcAft>
              <a:buFont typeface="Wingdings" panose="05000000000000000000" pitchFamily="2" charset="2"/>
              <a:buChar char="q"/>
            </a:pPr>
            <a:r>
              <a:rPr lang="en-US" sz="1600" b="1" dirty="0" smtClean="0">
                <a:solidFill>
                  <a:srgbClr val="00407A"/>
                </a:solidFill>
              </a:rPr>
              <a:t>R8 – Off gas removal from slag bath</a:t>
            </a:r>
          </a:p>
          <a:p>
            <a:pPr marL="285750" indent="-285750">
              <a:spcAft>
                <a:spcPts val="1000"/>
              </a:spcAft>
              <a:buFont typeface="Wingdings" panose="05000000000000000000" pitchFamily="2" charset="2"/>
              <a:buChar char="q"/>
            </a:pPr>
            <a:r>
              <a:rPr lang="en-US" sz="1600" b="1" dirty="0" smtClean="0">
                <a:solidFill>
                  <a:srgbClr val="00407A"/>
                </a:solidFill>
              </a:rPr>
              <a:t>R9 – Electrical heating of slag</a:t>
            </a:r>
          </a:p>
          <a:p>
            <a:pPr marL="285750" indent="-285750">
              <a:spcAft>
                <a:spcPts val="1000"/>
              </a:spcAft>
              <a:buFont typeface="Wingdings" panose="05000000000000000000" pitchFamily="2" charset="2"/>
              <a:buChar char="q"/>
            </a:pPr>
            <a:r>
              <a:rPr lang="en-US" sz="1600" b="1" dirty="0" smtClean="0">
                <a:solidFill>
                  <a:srgbClr val="00407A"/>
                </a:solidFill>
              </a:rPr>
              <a:t>R10 – Heating loss</a:t>
            </a:r>
            <a:endParaRPr lang="nl-BE" sz="1600" b="1" dirty="0">
              <a:solidFill>
                <a:srgbClr val="00407A"/>
              </a:solidFill>
            </a:endParaRPr>
          </a:p>
        </p:txBody>
      </p:sp>
      <p:grpSp>
        <p:nvGrpSpPr>
          <p:cNvPr id="3" name="Group 2"/>
          <p:cNvGrpSpPr/>
          <p:nvPr/>
        </p:nvGrpSpPr>
        <p:grpSpPr>
          <a:xfrm>
            <a:off x="340783" y="984039"/>
            <a:ext cx="4491112" cy="5298749"/>
            <a:chOff x="337049" y="671791"/>
            <a:chExt cx="4491112" cy="5298749"/>
          </a:xfrm>
        </p:grpSpPr>
        <p:sp>
          <p:nvSpPr>
            <p:cNvPr id="155" name="TextBox 154"/>
            <p:cNvSpPr txBox="1"/>
            <p:nvPr/>
          </p:nvSpPr>
          <p:spPr>
            <a:xfrm>
              <a:off x="4270883" y="3561620"/>
              <a:ext cx="418704" cy="246221"/>
            </a:xfrm>
            <a:prstGeom prst="rect">
              <a:avLst/>
            </a:prstGeom>
            <a:solidFill>
              <a:schemeClr val="bg1"/>
            </a:solidFill>
          </p:spPr>
          <p:txBody>
            <a:bodyPr wrap="none" rtlCol="0">
              <a:spAutoFit/>
            </a:bodyPr>
            <a:lstStyle/>
            <a:p>
              <a:r>
                <a:rPr lang="en-US" sz="1000" b="1" dirty="0" smtClean="0">
                  <a:solidFill>
                    <a:srgbClr val="00407A"/>
                  </a:solidFill>
                </a:rPr>
                <a:t>R10</a:t>
              </a:r>
              <a:endParaRPr lang="nl-BE" sz="1000" b="1" dirty="0">
                <a:solidFill>
                  <a:srgbClr val="00407A"/>
                </a:solidFill>
              </a:endParaRPr>
            </a:p>
          </p:txBody>
        </p:sp>
        <p:sp>
          <p:nvSpPr>
            <p:cNvPr id="113" name="Rectangle 112"/>
            <p:cNvSpPr/>
            <p:nvPr/>
          </p:nvSpPr>
          <p:spPr>
            <a:xfrm rot="2700000">
              <a:off x="3999414" y="950101"/>
              <a:ext cx="217296" cy="998124"/>
            </a:xfrm>
            <a:prstGeom prst="rect">
              <a:avLst/>
            </a:prstGeom>
            <a:solidFill>
              <a:srgbClr val="116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21" name="Freeform 20"/>
            <p:cNvSpPr/>
            <p:nvPr/>
          </p:nvSpPr>
          <p:spPr>
            <a:xfrm>
              <a:off x="2670033" y="796011"/>
              <a:ext cx="757186" cy="793997"/>
            </a:xfrm>
            <a:custGeom>
              <a:avLst/>
              <a:gdLst>
                <a:gd name="connsiteX0" fmla="*/ 0 w 757186"/>
                <a:gd name="connsiteY0" fmla="*/ 0 h 793997"/>
                <a:gd name="connsiteX1" fmla="*/ 757186 w 757186"/>
                <a:gd name="connsiteY1" fmla="*/ 0 h 793997"/>
                <a:gd name="connsiteX2" fmla="*/ 499334 w 757186"/>
                <a:gd name="connsiteY2" fmla="*/ 536074 h 793997"/>
                <a:gd name="connsiteX3" fmla="*/ 497688 w 757186"/>
                <a:gd name="connsiteY3" fmla="*/ 536074 h 793997"/>
                <a:gd name="connsiteX4" fmla="*/ 497688 w 757186"/>
                <a:gd name="connsiteY4" fmla="*/ 793997 h 793997"/>
                <a:gd name="connsiteX5" fmla="*/ 259498 w 757186"/>
                <a:gd name="connsiteY5" fmla="*/ 793997 h 793997"/>
                <a:gd name="connsiteX6" fmla="*/ 259498 w 757186"/>
                <a:gd name="connsiteY6" fmla="*/ 536074 h 793997"/>
                <a:gd name="connsiteX7" fmla="*/ 257852 w 757186"/>
                <a:gd name="connsiteY7" fmla="*/ 536074 h 79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7186" h="793997">
                  <a:moveTo>
                    <a:pt x="0" y="0"/>
                  </a:moveTo>
                  <a:lnTo>
                    <a:pt x="757186" y="0"/>
                  </a:lnTo>
                  <a:lnTo>
                    <a:pt x="499334" y="536074"/>
                  </a:lnTo>
                  <a:lnTo>
                    <a:pt x="497688" y="536074"/>
                  </a:lnTo>
                  <a:lnTo>
                    <a:pt x="497688" y="793997"/>
                  </a:lnTo>
                  <a:lnTo>
                    <a:pt x="259498" y="793997"/>
                  </a:lnTo>
                  <a:lnTo>
                    <a:pt x="259498" y="536074"/>
                  </a:lnTo>
                  <a:lnTo>
                    <a:pt x="257852" y="536074"/>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grpSp>
          <p:nvGrpSpPr>
            <p:cNvPr id="23" name="Group 22"/>
            <p:cNvGrpSpPr/>
            <p:nvPr/>
          </p:nvGrpSpPr>
          <p:grpSpPr>
            <a:xfrm rot="16200000">
              <a:off x="1491440" y="4660760"/>
              <a:ext cx="288032" cy="752341"/>
              <a:chOff x="5737415" y="993442"/>
              <a:chExt cx="288032" cy="752341"/>
            </a:xfrm>
          </p:grpSpPr>
          <p:sp>
            <p:nvSpPr>
              <p:cNvPr id="24" name="Rectangle 23"/>
              <p:cNvSpPr/>
              <p:nvPr/>
            </p:nvSpPr>
            <p:spPr>
              <a:xfrm>
                <a:off x="5809423" y="1487860"/>
                <a:ext cx="144016" cy="257923"/>
              </a:xfrm>
              <a:prstGeom prst="rect">
                <a:avLst/>
              </a:prstGeom>
              <a:solidFill>
                <a:srgbClr val="116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25" name="Rectangle 24"/>
              <p:cNvSpPr/>
              <p:nvPr/>
            </p:nvSpPr>
            <p:spPr>
              <a:xfrm>
                <a:off x="5845427" y="1360322"/>
                <a:ext cx="72008" cy="184006"/>
              </a:xfrm>
              <a:prstGeom prst="rect">
                <a:avLst/>
              </a:prstGeom>
              <a:solidFill>
                <a:srgbClr val="116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26" name="Rectangle 25"/>
              <p:cNvSpPr/>
              <p:nvPr/>
            </p:nvSpPr>
            <p:spPr>
              <a:xfrm>
                <a:off x="5737415" y="993442"/>
                <a:ext cx="288032" cy="423348"/>
              </a:xfrm>
              <a:prstGeom prst="rect">
                <a:avLst/>
              </a:prstGeom>
              <a:solidFill>
                <a:srgbClr val="116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grpSp>
        <p:sp>
          <p:nvSpPr>
            <p:cNvPr id="27" name="Rectangle 26"/>
            <p:cNvSpPr/>
            <p:nvPr/>
          </p:nvSpPr>
          <p:spPr>
            <a:xfrm>
              <a:off x="2011626" y="4892915"/>
              <a:ext cx="144016" cy="288032"/>
            </a:xfrm>
            <a:prstGeom prst="rect">
              <a:avLst/>
            </a:prstGeom>
            <a:solidFill>
              <a:srgbClr val="116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44" name="Freeform 43"/>
            <p:cNvSpPr/>
            <p:nvPr/>
          </p:nvSpPr>
          <p:spPr>
            <a:xfrm>
              <a:off x="1963266" y="3256604"/>
              <a:ext cx="351433" cy="143934"/>
            </a:xfrm>
            <a:custGeom>
              <a:avLst/>
              <a:gdLst>
                <a:gd name="connsiteX0" fmla="*/ 122833 w 351433"/>
                <a:gd name="connsiteY0" fmla="*/ 0 h 143934"/>
                <a:gd name="connsiteX1" fmla="*/ 351433 w 351433"/>
                <a:gd name="connsiteY1" fmla="*/ 22860 h 143934"/>
              </a:gdLst>
              <a:ahLst/>
              <a:cxnLst>
                <a:cxn ang="0">
                  <a:pos x="connsiteX0" y="connsiteY0"/>
                </a:cxn>
                <a:cxn ang="0">
                  <a:pos x="connsiteX1" y="connsiteY1"/>
                </a:cxn>
              </a:cxnLst>
              <a:rect l="l" t="t" r="r" b="b"/>
              <a:pathLst>
                <a:path w="351433" h="143934">
                  <a:moveTo>
                    <a:pt x="122833" y="0"/>
                  </a:moveTo>
                  <a:cubicBezTo>
                    <a:pt x="-10517" y="120650"/>
                    <a:pt x="-143867" y="241300"/>
                    <a:pt x="351433" y="2286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50" name="Freeform 49"/>
            <p:cNvSpPr/>
            <p:nvPr/>
          </p:nvSpPr>
          <p:spPr>
            <a:xfrm>
              <a:off x="1844145" y="3045841"/>
              <a:ext cx="2376264" cy="2462176"/>
            </a:xfrm>
            <a:custGeom>
              <a:avLst/>
              <a:gdLst>
                <a:gd name="connsiteX0" fmla="*/ 791934 w 2376264"/>
                <a:gd name="connsiteY0" fmla="*/ 438 h 2462176"/>
                <a:gd name="connsiteX1" fmla="*/ 856046 w 2376264"/>
                <a:gd name="connsiteY1" fmla="*/ 4248 h 2462176"/>
                <a:gd name="connsiteX2" fmla="*/ 981501 w 2376264"/>
                <a:gd name="connsiteY2" fmla="*/ 57588 h 2462176"/>
                <a:gd name="connsiteX3" fmla="*/ 1106955 w 2376264"/>
                <a:gd name="connsiteY3" fmla="*/ 103308 h 2462176"/>
                <a:gd name="connsiteX4" fmla="*/ 1210271 w 2376264"/>
                <a:gd name="connsiteY4" fmla="*/ 95688 h 2462176"/>
                <a:gd name="connsiteX5" fmla="*/ 1365245 w 2376264"/>
                <a:gd name="connsiteY5" fmla="*/ 103308 h 2462176"/>
                <a:gd name="connsiteX6" fmla="*/ 1520219 w 2376264"/>
                <a:gd name="connsiteY6" fmla="*/ 126168 h 2462176"/>
                <a:gd name="connsiteX7" fmla="*/ 1542358 w 2376264"/>
                <a:gd name="connsiteY7" fmla="*/ 118548 h 2462176"/>
                <a:gd name="connsiteX8" fmla="*/ 1726850 w 2376264"/>
                <a:gd name="connsiteY8" fmla="*/ 133788 h 2462176"/>
                <a:gd name="connsiteX9" fmla="*/ 1837546 w 2376264"/>
                <a:gd name="connsiteY9" fmla="*/ 133788 h 2462176"/>
                <a:gd name="connsiteX10" fmla="*/ 1933482 w 2376264"/>
                <a:gd name="connsiteY10" fmla="*/ 149028 h 2462176"/>
                <a:gd name="connsiteX11" fmla="*/ 2051557 w 2376264"/>
                <a:gd name="connsiteY11" fmla="*/ 164268 h 2462176"/>
                <a:gd name="connsiteX12" fmla="*/ 2199151 w 2376264"/>
                <a:gd name="connsiteY12" fmla="*/ 171888 h 2462176"/>
                <a:gd name="connsiteX13" fmla="*/ 2346745 w 2376264"/>
                <a:gd name="connsiteY13" fmla="*/ 209988 h 2462176"/>
                <a:gd name="connsiteX14" fmla="*/ 2376132 w 2376264"/>
                <a:gd name="connsiteY14" fmla="*/ 217574 h 2462176"/>
                <a:gd name="connsiteX15" fmla="*/ 2376132 w 2376264"/>
                <a:gd name="connsiteY15" fmla="*/ 217610 h 2462176"/>
                <a:gd name="connsiteX16" fmla="*/ 2376132 w 2376264"/>
                <a:gd name="connsiteY16" fmla="*/ 217611 h 2462176"/>
                <a:gd name="connsiteX17" fmla="*/ 2376132 w 2376264"/>
                <a:gd name="connsiteY17" fmla="*/ 713717 h 2462176"/>
                <a:gd name="connsiteX18" fmla="*/ 2371945 w 2376264"/>
                <a:gd name="connsiteY18" fmla="*/ 755254 h 2462176"/>
                <a:gd name="connsiteX19" fmla="*/ 2376264 w 2376264"/>
                <a:gd name="connsiteY19" fmla="*/ 755254 h 2462176"/>
                <a:gd name="connsiteX20" fmla="*/ 2370885 w 2376264"/>
                <a:gd name="connsiteY20" fmla="*/ 765771 h 2462176"/>
                <a:gd name="connsiteX21" fmla="*/ 2368087 w 2376264"/>
                <a:gd name="connsiteY21" fmla="*/ 793526 h 2462176"/>
                <a:gd name="connsiteX22" fmla="*/ 2260144 w 2376264"/>
                <a:gd name="connsiteY22" fmla="*/ 993737 h 2462176"/>
                <a:gd name="connsiteX23" fmla="*/ 2249992 w 2376264"/>
                <a:gd name="connsiteY23" fmla="*/ 1002113 h 2462176"/>
                <a:gd name="connsiteX24" fmla="*/ 1970680 w 2376264"/>
                <a:gd name="connsiteY24" fmla="*/ 1548160 h 2462176"/>
                <a:gd name="connsiteX25" fmla="*/ 1978194 w 2376264"/>
                <a:gd name="connsiteY25" fmla="*/ 1550156 h 2462176"/>
                <a:gd name="connsiteX26" fmla="*/ 2088132 w 2376264"/>
                <a:gd name="connsiteY26" fmla="*/ 1692076 h 2462176"/>
                <a:gd name="connsiteX27" fmla="*/ 2088132 w 2376264"/>
                <a:gd name="connsiteY27" fmla="*/ 2308152 h 2462176"/>
                <a:gd name="connsiteX28" fmla="*/ 1908128 w 2376264"/>
                <a:gd name="connsiteY28" fmla="*/ 2462176 h 2462176"/>
                <a:gd name="connsiteX29" fmla="*/ 468136 w 2376264"/>
                <a:gd name="connsiteY29" fmla="*/ 2462176 h 2462176"/>
                <a:gd name="connsiteX30" fmla="*/ 288132 w 2376264"/>
                <a:gd name="connsiteY30" fmla="*/ 2308152 h 2462176"/>
                <a:gd name="connsiteX31" fmla="*/ 288132 w 2376264"/>
                <a:gd name="connsiteY31" fmla="*/ 1692076 h 2462176"/>
                <a:gd name="connsiteX32" fmla="*/ 398071 w 2376264"/>
                <a:gd name="connsiteY32" fmla="*/ 1550156 h 2462176"/>
                <a:gd name="connsiteX33" fmla="*/ 405584 w 2376264"/>
                <a:gd name="connsiteY33" fmla="*/ 1548160 h 2462176"/>
                <a:gd name="connsiteX34" fmla="*/ 126273 w 2376264"/>
                <a:gd name="connsiteY34" fmla="*/ 1002113 h 2462176"/>
                <a:gd name="connsiteX35" fmla="*/ 116120 w 2376264"/>
                <a:gd name="connsiteY35" fmla="*/ 993737 h 2462176"/>
                <a:gd name="connsiteX36" fmla="*/ 8178 w 2376264"/>
                <a:gd name="connsiteY36" fmla="*/ 793526 h 2462176"/>
                <a:gd name="connsiteX37" fmla="*/ 5380 w 2376264"/>
                <a:gd name="connsiteY37" fmla="*/ 765771 h 2462176"/>
                <a:gd name="connsiteX38" fmla="*/ 0 w 2376264"/>
                <a:gd name="connsiteY38" fmla="*/ 755254 h 2462176"/>
                <a:gd name="connsiteX39" fmla="*/ 4319 w 2376264"/>
                <a:gd name="connsiteY39" fmla="*/ 755254 h 2462176"/>
                <a:gd name="connsiteX40" fmla="*/ 132 w 2376264"/>
                <a:gd name="connsiteY40" fmla="*/ 713717 h 2462176"/>
                <a:gd name="connsiteX41" fmla="*/ 132 w 2376264"/>
                <a:gd name="connsiteY41" fmla="*/ 270945 h 2462176"/>
                <a:gd name="connsiteX42" fmla="*/ 132 w 2376264"/>
                <a:gd name="connsiteY42" fmla="*/ 270944 h 2462176"/>
                <a:gd name="connsiteX43" fmla="*/ 132 w 2376264"/>
                <a:gd name="connsiteY43" fmla="*/ 270825 h 2462176"/>
                <a:gd name="connsiteX44" fmla="*/ 60191 w 2376264"/>
                <a:gd name="connsiteY44" fmla="*/ 214989 h 2462176"/>
                <a:gd name="connsiteX45" fmla="*/ 132835 w 2376264"/>
                <a:gd name="connsiteY45" fmla="*/ 171888 h 2462176"/>
                <a:gd name="connsiteX46" fmla="*/ 332087 w 2376264"/>
                <a:gd name="connsiteY46" fmla="*/ 141408 h 2462176"/>
                <a:gd name="connsiteX47" fmla="*/ 450162 w 2376264"/>
                <a:gd name="connsiteY47" fmla="*/ 103308 h 2462176"/>
                <a:gd name="connsiteX48" fmla="*/ 531339 w 2376264"/>
                <a:gd name="connsiteY48" fmla="*/ 49968 h 2462176"/>
                <a:gd name="connsiteX49" fmla="*/ 627275 w 2376264"/>
                <a:gd name="connsiteY49" fmla="*/ 11868 h 2462176"/>
                <a:gd name="connsiteX50" fmla="*/ 730591 w 2376264"/>
                <a:gd name="connsiteY50" fmla="*/ 4248 h 2462176"/>
                <a:gd name="connsiteX51" fmla="*/ 791934 w 2376264"/>
                <a:gd name="connsiteY51" fmla="*/ 438 h 24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376264" h="2462176">
                  <a:moveTo>
                    <a:pt x="791934" y="438"/>
                  </a:moveTo>
                  <a:cubicBezTo>
                    <a:pt x="813305" y="-515"/>
                    <a:pt x="835137" y="-197"/>
                    <a:pt x="856046" y="4248"/>
                  </a:cubicBezTo>
                  <a:cubicBezTo>
                    <a:pt x="897864" y="13138"/>
                    <a:pt x="939682" y="41078"/>
                    <a:pt x="981501" y="57588"/>
                  </a:cubicBezTo>
                  <a:cubicBezTo>
                    <a:pt x="1023319" y="74098"/>
                    <a:pt x="1068827" y="96958"/>
                    <a:pt x="1106955" y="103308"/>
                  </a:cubicBezTo>
                  <a:cubicBezTo>
                    <a:pt x="1145084" y="109658"/>
                    <a:pt x="1167223" y="95688"/>
                    <a:pt x="1210271" y="95688"/>
                  </a:cubicBezTo>
                  <a:cubicBezTo>
                    <a:pt x="1253320" y="95688"/>
                    <a:pt x="1313587" y="98228"/>
                    <a:pt x="1365245" y="103308"/>
                  </a:cubicBezTo>
                  <a:cubicBezTo>
                    <a:pt x="1416903" y="108388"/>
                    <a:pt x="1490700" y="123628"/>
                    <a:pt x="1520219" y="126168"/>
                  </a:cubicBezTo>
                  <a:cubicBezTo>
                    <a:pt x="1549738" y="128708"/>
                    <a:pt x="1507919" y="117278"/>
                    <a:pt x="1542358" y="118548"/>
                  </a:cubicBezTo>
                  <a:cubicBezTo>
                    <a:pt x="1576796" y="119818"/>
                    <a:pt x="1677652" y="131248"/>
                    <a:pt x="1726850" y="133788"/>
                  </a:cubicBezTo>
                  <a:cubicBezTo>
                    <a:pt x="1776048" y="136328"/>
                    <a:pt x="1803107" y="131248"/>
                    <a:pt x="1837546" y="133788"/>
                  </a:cubicBezTo>
                  <a:cubicBezTo>
                    <a:pt x="1871985" y="136328"/>
                    <a:pt x="1897814" y="143948"/>
                    <a:pt x="1933482" y="149028"/>
                  </a:cubicBezTo>
                  <a:cubicBezTo>
                    <a:pt x="1969151" y="154108"/>
                    <a:pt x="2007279" y="160458"/>
                    <a:pt x="2051557" y="164268"/>
                  </a:cubicBezTo>
                  <a:cubicBezTo>
                    <a:pt x="2095836" y="168078"/>
                    <a:pt x="2149953" y="164268"/>
                    <a:pt x="2199151" y="171888"/>
                  </a:cubicBezTo>
                  <a:cubicBezTo>
                    <a:pt x="2248349" y="179508"/>
                    <a:pt x="2346745" y="209988"/>
                    <a:pt x="2346745" y="209988"/>
                  </a:cubicBezTo>
                  <a:lnTo>
                    <a:pt x="2376132" y="217574"/>
                  </a:lnTo>
                  <a:lnTo>
                    <a:pt x="2376132" y="217610"/>
                  </a:lnTo>
                  <a:lnTo>
                    <a:pt x="2376132" y="217611"/>
                  </a:lnTo>
                  <a:lnTo>
                    <a:pt x="2376132" y="713717"/>
                  </a:lnTo>
                  <a:lnTo>
                    <a:pt x="2371945" y="755254"/>
                  </a:lnTo>
                  <a:lnTo>
                    <a:pt x="2376264" y="755254"/>
                  </a:lnTo>
                  <a:lnTo>
                    <a:pt x="2370885" y="765771"/>
                  </a:lnTo>
                  <a:lnTo>
                    <a:pt x="2368087" y="793526"/>
                  </a:lnTo>
                  <a:cubicBezTo>
                    <a:pt x="2352261" y="870864"/>
                    <a:pt x="2313892" y="939989"/>
                    <a:pt x="2260144" y="993737"/>
                  </a:cubicBezTo>
                  <a:lnTo>
                    <a:pt x="2249992" y="1002113"/>
                  </a:lnTo>
                  <a:lnTo>
                    <a:pt x="1970680" y="1548160"/>
                  </a:lnTo>
                  <a:lnTo>
                    <a:pt x="1978194" y="1550156"/>
                  </a:lnTo>
                  <a:cubicBezTo>
                    <a:pt x="2042800" y="1573538"/>
                    <a:pt x="2088132" y="1628278"/>
                    <a:pt x="2088132" y="1692076"/>
                  </a:cubicBezTo>
                  <a:lnTo>
                    <a:pt x="2088132" y="2308152"/>
                  </a:lnTo>
                  <a:cubicBezTo>
                    <a:pt x="2088132" y="2393217"/>
                    <a:pt x="2007541" y="2462176"/>
                    <a:pt x="1908128" y="2462176"/>
                  </a:cubicBezTo>
                  <a:lnTo>
                    <a:pt x="468136" y="2462176"/>
                  </a:lnTo>
                  <a:cubicBezTo>
                    <a:pt x="368723" y="2462176"/>
                    <a:pt x="288132" y="2393217"/>
                    <a:pt x="288132" y="2308152"/>
                  </a:cubicBezTo>
                  <a:lnTo>
                    <a:pt x="288132" y="1692076"/>
                  </a:lnTo>
                  <a:cubicBezTo>
                    <a:pt x="288132" y="1628278"/>
                    <a:pt x="333465" y="1573538"/>
                    <a:pt x="398071" y="1550156"/>
                  </a:cubicBezTo>
                  <a:lnTo>
                    <a:pt x="405584" y="1548160"/>
                  </a:lnTo>
                  <a:lnTo>
                    <a:pt x="126273" y="1002113"/>
                  </a:lnTo>
                  <a:lnTo>
                    <a:pt x="116120" y="993737"/>
                  </a:lnTo>
                  <a:cubicBezTo>
                    <a:pt x="62373" y="939989"/>
                    <a:pt x="24003" y="870864"/>
                    <a:pt x="8178" y="793526"/>
                  </a:cubicBezTo>
                  <a:lnTo>
                    <a:pt x="5380" y="765771"/>
                  </a:lnTo>
                  <a:lnTo>
                    <a:pt x="0" y="755254"/>
                  </a:lnTo>
                  <a:lnTo>
                    <a:pt x="4319" y="755254"/>
                  </a:lnTo>
                  <a:lnTo>
                    <a:pt x="132" y="713717"/>
                  </a:lnTo>
                  <a:lnTo>
                    <a:pt x="132" y="270945"/>
                  </a:lnTo>
                  <a:lnTo>
                    <a:pt x="132" y="270944"/>
                  </a:lnTo>
                  <a:lnTo>
                    <a:pt x="132" y="270825"/>
                  </a:lnTo>
                  <a:lnTo>
                    <a:pt x="60191" y="214989"/>
                  </a:lnTo>
                  <a:cubicBezTo>
                    <a:pt x="81638" y="197764"/>
                    <a:pt x="105161" y="182683"/>
                    <a:pt x="132835" y="171888"/>
                  </a:cubicBezTo>
                  <a:cubicBezTo>
                    <a:pt x="188183" y="150298"/>
                    <a:pt x="279199" y="152838"/>
                    <a:pt x="332087" y="141408"/>
                  </a:cubicBezTo>
                  <a:cubicBezTo>
                    <a:pt x="384975" y="129978"/>
                    <a:pt x="416953" y="118548"/>
                    <a:pt x="450162" y="103308"/>
                  </a:cubicBezTo>
                  <a:cubicBezTo>
                    <a:pt x="483371" y="88068"/>
                    <a:pt x="501820" y="65208"/>
                    <a:pt x="531339" y="49968"/>
                  </a:cubicBezTo>
                  <a:cubicBezTo>
                    <a:pt x="560857" y="34728"/>
                    <a:pt x="594066" y="19488"/>
                    <a:pt x="627275" y="11868"/>
                  </a:cubicBezTo>
                  <a:cubicBezTo>
                    <a:pt x="660483" y="4248"/>
                    <a:pt x="692462" y="5518"/>
                    <a:pt x="730591" y="4248"/>
                  </a:cubicBezTo>
                  <a:cubicBezTo>
                    <a:pt x="749655" y="3613"/>
                    <a:pt x="770564" y="1391"/>
                    <a:pt x="791934" y="438"/>
                  </a:cubicBez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48" name="Freeform 47"/>
            <p:cNvSpPr/>
            <p:nvPr/>
          </p:nvSpPr>
          <p:spPr>
            <a:xfrm>
              <a:off x="1844145" y="1538207"/>
              <a:ext cx="2376264" cy="1778459"/>
            </a:xfrm>
            <a:custGeom>
              <a:avLst/>
              <a:gdLst>
                <a:gd name="connsiteX0" fmla="*/ 1188132 w 2376264"/>
                <a:gd name="connsiteY0" fmla="*/ 0 h 1778459"/>
                <a:gd name="connsiteX1" fmla="*/ 2376264 w 2376264"/>
                <a:gd name="connsiteY1" fmla="*/ 468052 h 1778459"/>
                <a:gd name="connsiteX2" fmla="*/ 2371043 w 2376264"/>
                <a:gd name="connsiteY2" fmla="*/ 508788 h 1778459"/>
                <a:gd name="connsiteX3" fmla="*/ 2376132 w 2376264"/>
                <a:gd name="connsiteY3" fmla="*/ 559276 h 1778459"/>
                <a:gd name="connsiteX4" fmla="*/ 2376132 w 2376264"/>
                <a:gd name="connsiteY4" fmla="*/ 1725208 h 1778459"/>
                <a:gd name="connsiteX5" fmla="*/ 2346745 w 2376264"/>
                <a:gd name="connsiteY5" fmla="*/ 1717622 h 1778459"/>
                <a:gd name="connsiteX6" fmla="*/ 2199151 w 2376264"/>
                <a:gd name="connsiteY6" fmla="*/ 1679522 h 1778459"/>
                <a:gd name="connsiteX7" fmla="*/ 2051557 w 2376264"/>
                <a:gd name="connsiteY7" fmla="*/ 1671902 h 1778459"/>
                <a:gd name="connsiteX8" fmla="*/ 1933482 w 2376264"/>
                <a:gd name="connsiteY8" fmla="*/ 1656662 h 1778459"/>
                <a:gd name="connsiteX9" fmla="*/ 1837546 w 2376264"/>
                <a:gd name="connsiteY9" fmla="*/ 1641422 h 1778459"/>
                <a:gd name="connsiteX10" fmla="*/ 1726850 w 2376264"/>
                <a:gd name="connsiteY10" fmla="*/ 1641422 h 1778459"/>
                <a:gd name="connsiteX11" fmla="*/ 1542358 w 2376264"/>
                <a:gd name="connsiteY11" fmla="*/ 1626182 h 1778459"/>
                <a:gd name="connsiteX12" fmla="*/ 1520219 w 2376264"/>
                <a:gd name="connsiteY12" fmla="*/ 1633802 h 1778459"/>
                <a:gd name="connsiteX13" fmla="*/ 1365245 w 2376264"/>
                <a:gd name="connsiteY13" fmla="*/ 1610942 h 1778459"/>
                <a:gd name="connsiteX14" fmla="*/ 1210271 w 2376264"/>
                <a:gd name="connsiteY14" fmla="*/ 1603322 h 1778459"/>
                <a:gd name="connsiteX15" fmla="*/ 1106955 w 2376264"/>
                <a:gd name="connsiteY15" fmla="*/ 1610942 h 1778459"/>
                <a:gd name="connsiteX16" fmla="*/ 981501 w 2376264"/>
                <a:gd name="connsiteY16" fmla="*/ 1565222 h 1778459"/>
                <a:gd name="connsiteX17" fmla="*/ 856046 w 2376264"/>
                <a:gd name="connsiteY17" fmla="*/ 1511882 h 1778459"/>
                <a:gd name="connsiteX18" fmla="*/ 730591 w 2376264"/>
                <a:gd name="connsiteY18" fmla="*/ 1511882 h 1778459"/>
                <a:gd name="connsiteX19" fmla="*/ 627275 w 2376264"/>
                <a:gd name="connsiteY19" fmla="*/ 1519502 h 1778459"/>
                <a:gd name="connsiteX20" fmla="*/ 531339 w 2376264"/>
                <a:gd name="connsiteY20" fmla="*/ 1557602 h 1778459"/>
                <a:gd name="connsiteX21" fmla="*/ 450162 w 2376264"/>
                <a:gd name="connsiteY21" fmla="*/ 1610942 h 1778459"/>
                <a:gd name="connsiteX22" fmla="*/ 332087 w 2376264"/>
                <a:gd name="connsiteY22" fmla="*/ 1649042 h 1778459"/>
                <a:gd name="connsiteX23" fmla="*/ 132835 w 2376264"/>
                <a:gd name="connsiteY23" fmla="*/ 1679522 h 1778459"/>
                <a:gd name="connsiteX24" fmla="*/ 60191 w 2376264"/>
                <a:gd name="connsiteY24" fmla="*/ 1722623 h 1778459"/>
                <a:gd name="connsiteX25" fmla="*/ 132 w 2376264"/>
                <a:gd name="connsiteY25" fmla="*/ 1778459 h 1778459"/>
                <a:gd name="connsiteX26" fmla="*/ 132 w 2376264"/>
                <a:gd name="connsiteY26" fmla="*/ 559276 h 1778459"/>
                <a:gd name="connsiteX27" fmla="*/ 5222 w 2376264"/>
                <a:gd name="connsiteY27" fmla="*/ 508788 h 1778459"/>
                <a:gd name="connsiteX28" fmla="*/ 0 w 2376264"/>
                <a:gd name="connsiteY28" fmla="*/ 468052 h 1778459"/>
                <a:gd name="connsiteX29" fmla="*/ 1188132 w 2376264"/>
                <a:gd name="connsiteY29" fmla="*/ 0 h 177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76264" h="1778459">
                  <a:moveTo>
                    <a:pt x="1188132" y="0"/>
                  </a:moveTo>
                  <a:cubicBezTo>
                    <a:pt x="1844319" y="0"/>
                    <a:pt x="2376264" y="209554"/>
                    <a:pt x="2376264" y="468052"/>
                  </a:cubicBezTo>
                  <a:lnTo>
                    <a:pt x="2371043" y="508788"/>
                  </a:lnTo>
                  <a:lnTo>
                    <a:pt x="2376132" y="559276"/>
                  </a:lnTo>
                  <a:lnTo>
                    <a:pt x="2376132" y="1725208"/>
                  </a:lnTo>
                  <a:lnTo>
                    <a:pt x="2346745" y="1717622"/>
                  </a:lnTo>
                  <a:cubicBezTo>
                    <a:pt x="2346745" y="1717622"/>
                    <a:pt x="2248349" y="1687142"/>
                    <a:pt x="2199151" y="1679522"/>
                  </a:cubicBezTo>
                  <a:cubicBezTo>
                    <a:pt x="2149953" y="1671902"/>
                    <a:pt x="2095836" y="1675712"/>
                    <a:pt x="2051557" y="1671902"/>
                  </a:cubicBezTo>
                  <a:cubicBezTo>
                    <a:pt x="2007279" y="1668092"/>
                    <a:pt x="1969151" y="1661742"/>
                    <a:pt x="1933482" y="1656662"/>
                  </a:cubicBezTo>
                  <a:cubicBezTo>
                    <a:pt x="1897814" y="1651582"/>
                    <a:pt x="1871985" y="1643962"/>
                    <a:pt x="1837546" y="1641422"/>
                  </a:cubicBezTo>
                  <a:cubicBezTo>
                    <a:pt x="1803107" y="1638882"/>
                    <a:pt x="1776048" y="1643962"/>
                    <a:pt x="1726850" y="1641422"/>
                  </a:cubicBezTo>
                  <a:cubicBezTo>
                    <a:pt x="1677652" y="1638882"/>
                    <a:pt x="1576796" y="1627452"/>
                    <a:pt x="1542358" y="1626182"/>
                  </a:cubicBezTo>
                  <a:cubicBezTo>
                    <a:pt x="1507919" y="1624912"/>
                    <a:pt x="1549738" y="1636342"/>
                    <a:pt x="1520219" y="1633802"/>
                  </a:cubicBezTo>
                  <a:cubicBezTo>
                    <a:pt x="1490700" y="1631262"/>
                    <a:pt x="1416903" y="1616022"/>
                    <a:pt x="1365245" y="1610942"/>
                  </a:cubicBezTo>
                  <a:cubicBezTo>
                    <a:pt x="1313587" y="1605862"/>
                    <a:pt x="1253320" y="1603322"/>
                    <a:pt x="1210271" y="1603322"/>
                  </a:cubicBezTo>
                  <a:cubicBezTo>
                    <a:pt x="1167223" y="1603322"/>
                    <a:pt x="1145084" y="1617292"/>
                    <a:pt x="1106955" y="1610942"/>
                  </a:cubicBezTo>
                  <a:cubicBezTo>
                    <a:pt x="1068827" y="1604592"/>
                    <a:pt x="1023319" y="1581732"/>
                    <a:pt x="981501" y="1565222"/>
                  </a:cubicBezTo>
                  <a:cubicBezTo>
                    <a:pt x="939682" y="1548712"/>
                    <a:pt x="897864" y="1520772"/>
                    <a:pt x="856046" y="1511882"/>
                  </a:cubicBezTo>
                  <a:cubicBezTo>
                    <a:pt x="814227" y="1502992"/>
                    <a:pt x="768719" y="1510612"/>
                    <a:pt x="730591" y="1511882"/>
                  </a:cubicBezTo>
                  <a:cubicBezTo>
                    <a:pt x="692462" y="1513152"/>
                    <a:pt x="660483" y="1511882"/>
                    <a:pt x="627275" y="1519502"/>
                  </a:cubicBezTo>
                  <a:cubicBezTo>
                    <a:pt x="594066" y="1527122"/>
                    <a:pt x="560857" y="1542362"/>
                    <a:pt x="531339" y="1557602"/>
                  </a:cubicBezTo>
                  <a:cubicBezTo>
                    <a:pt x="501820" y="1572842"/>
                    <a:pt x="483371" y="1595702"/>
                    <a:pt x="450162" y="1610942"/>
                  </a:cubicBezTo>
                  <a:cubicBezTo>
                    <a:pt x="416953" y="1626182"/>
                    <a:pt x="384975" y="1637612"/>
                    <a:pt x="332087" y="1649042"/>
                  </a:cubicBezTo>
                  <a:cubicBezTo>
                    <a:pt x="279199" y="1660472"/>
                    <a:pt x="188183" y="1657932"/>
                    <a:pt x="132835" y="1679522"/>
                  </a:cubicBezTo>
                  <a:cubicBezTo>
                    <a:pt x="105161" y="1690317"/>
                    <a:pt x="81638" y="1705398"/>
                    <a:pt x="60191" y="1722623"/>
                  </a:cubicBezTo>
                  <a:lnTo>
                    <a:pt x="132" y="1778459"/>
                  </a:lnTo>
                  <a:lnTo>
                    <a:pt x="132" y="559276"/>
                  </a:lnTo>
                  <a:lnTo>
                    <a:pt x="5222" y="508788"/>
                  </a:lnTo>
                  <a:lnTo>
                    <a:pt x="0" y="468052"/>
                  </a:lnTo>
                  <a:cubicBezTo>
                    <a:pt x="0" y="209554"/>
                    <a:pt x="531945" y="0"/>
                    <a:pt x="1188132" y="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46" name="Freeform 45"/>
            <p:cNvSpPr/>
            <p:nvPr/>
          </p:nvSpPr>
          <p:spPr>
            <a:xfrm>
              <a:off x="1844145" y="3316667"/>
              <a:ext cx="132" cy="123"/>
            </a:xfrm>
            <a:custGeom>
              <a:avLst/>
              <a:gdLst>
                <a:gd name="connsiteX0" fmla="*/ 132 w 132"/>
                <a:gd name="connsiteY0" fmla="*/ 0 h 123"/>
                <a:gd name="connsiteX1" fmla="*/ 132 w 132"/>
                <a:gd name="connsiteY1" fmla="*/ 120 h 123"/>
                <a:gd name="connsiteX2" fmla="*/ 0 w 132"/>
                <a:gd name="connsiteY2" fmla="*/ 123 h 123"/>
                <a:gd name="connsiteX3" fmla="*/ 132 w 132"/>
                <a:gd name="connsiteY3" fmla="*/ 0 h 123"/>
              </a:gdLst>
              <a:ahLst/>
              <a:cxnLst>
                <a:cxn ang="0">
                  <a:pos x="connsiteX0" y="connsiteY0"/>
                </a:cxn>
                <a:cxn ang="0">
                  <a:pos x="connsiteX1" y="connsiteY1"/>
                </a:cxn>
                <a:cxn ang="0">
                  <a:pos x="connsiteX2" y="connsiteY2"/>
                </a:cxn>
                <a:cxn ang="0">
                  <a:pos x="connsiteX3" y="connsiteY3"/>
                </a:cxn>
              </a:cxnLst>
              <a:rect l="l" t="t" r="r" b="b"/>
              <a:pathLst>
                <a:path w="132" h="123">
                  <a:moveTo>
                    <a:pt x="132" y="0"/>
                  </a:moveTo>
                  <a:lnTo>
                    <a:pt x="132" y="120"/>
                  </a:lnTo>
                  <a:lnTo>
                    <a:pt x="0" y="123"/>
                  </a:lnTo>
                  <a:lnTo>
                    <a:pt x="132"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51" name="Oval 50"/>
            <p:cNvSpPr/>
            <p:nvPr/>
          </p:nvSpPr>
          <p:spPr>
            <a:xfrm>
              <a:off x="2422232" y="4975246"/>
              <a:ext cx="179469"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53" name="Oval 52"/>
            <p:cNvSpPr/>
            <p:nvPr/>
          </p:nvSpPr>
          <p:spPr>
            <a:xfrm>
              <a:off x="2597962" y="3092595"/>
              <a:ext cx="179469"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54" name="Oval 53"/>
            <p:cNvSpPr/>
            <p:nvPr/>
          </p:nvSpPr>
          <p:spPr>
            <a:xfrm>
              <a:off x="2382421" y="4717304"/>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55" name="Oval 54"/>
            <p:cNvSpPr/>
            <p:nvPr/>
          </p:nvSpPr>
          <p:spPr>
            <a:xfrm>
              <a:off x="2597988" y="4592499"/>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56" name="Oval 55"/>
            <p:cNvSpPr/>
            <p:nvPr/>
          </p:nvSpPr>
          <p:spPr>
            <a:xfrm>
              <a:off x="2813752" y="3274571"/>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57" name="Oval 56"/>
            <p:cNvSpPr/>
            <p:nvPr/>
          </p:nvSpPr>
          <p:spPr>
            <a:xfrm>
              <a:off x="2633468" y="4820927"/>
              <a:ext cx="179469"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58" name="Oval 57"/>
            <p:cNvSpPr/>
            <p:nvPr/>
          </p:nvSpPr>
          <p:spPr>
            <a:xfrm>
              <a:off x="2623879" y="3394271"/>
              <a:ext cx="179469"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59" name="Oval 58"/>
            <p:cNvSpPr/>
            <p:nvPr/>
          </p:nvSpPr>
          <p:spPr>
            <a:xfrm>
              <a:off x="2432175" y="3978797"/>
              <a:ext cx="179469"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60" name="Oval 59"/>
            <p:cNvSpPr/>
            <p:nvPr/>
          </p:nvSpPr>
          <p:spPr>
            <a:xfrm>
              <a:off x="2406505" y="3508538"/>
              <a:ext cx="179469"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61" name="Oval 60"/>
            <p:cNvSpPr/>
            <p:nvPr/>
          </p:nvSpPr>
          <p:spPr>
            <a:xfrm>
              <a:off x="2172857" y="4910927"/>
              <a:ext cx="179469"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62" name="Oval 61"/>
            <p:cNvSpPr/>
            <p:nvPr/>
          </p:nvSpPr>
          <p:spPr>
            <a:xfrm>
              <a:off x="2806930" y="360986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63" name="Oval 62"/>
            <p:cNvSpPr/>
            <p:nvPr/>
          </p:nvSpPr>
          <p:spPr>
            <a:xfrm>
              <a:off x="2521909" y="4281836"/>
              <a:ext cx="179469"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64" name="Oval 63"/>
            <p:cNvSpPr/>
            <p:nvPr/>
          </p:nvSpPr>
          <p:spPr>
            <a:xfrm>
              <a:off x="2677447" y="409589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65" name="Oval 64"/>
            <p:cNvSpPr/>
            <p:nvPr/>
          </p:nvSpPr>
          <p:spPr>
            <a:xfrm>
              <a:off x="2703622" y="4422346"/>
              <a:ext cx="179469"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66" name="Oval 65"/>
            <p:cNvSpPr/>
            <p:nvPr/>
          </p:nvSpPr>
          <p:spPr>
            <a:xfrm>
              <a:off x="2334505" y="3718158"/>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67" name="Oval 66"/>
            <p:cNvSpPr/>
            <p:nvPr/>
          </p:nvSpPr>
          <p:spPr>
            <a:xfrm>
              <a:off x="2332497" y="3118141"/>
              <a:ext cx="179469"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68" name="Oval 67"/>
            <p:cNvSpPr/>
            <p:nvPr/>
          </p:nvSpPr>
          <p:spPr>
            <a:xfrm>
              <a:off x="2453988" y="330840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69" name="Oval 68"/>
            <p:cNvSpPr/>
            <p:nvPr/>
          </p:nvSpPr>
          <p:spPr>
            <a:xfrm>
              <a:off x="2388240" y="4487439"/>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70" name="Oval 69"/>
            <p:cNvSpPr/>
            <p:nvPr/>
          </p:nvSpPr>
          <p:spPr>
            <a:xfrm>
              <a:off x="2643681" y="3784981"/>
              <a:ext cx="179469"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grpSp>
          <p:nvGrpSpPr>
            <p:cNvPr id="22" name="Group 21"/>
            <p:cNvGrpSpPr/>
            <p:nvPr/>
          </p:nvGrpSpPr>
          <p:grpSpPr>
            <a:xfrm>
              <a:off x="2086099" y="974857"/>
              <a:ext cx="288032" cy="752341"/>
              <a:chOff x="5737415" y="993442"/>
              <a:chExt cx="288032" cy="752341"/>
            </a:xfrm>
            <a:solidFill>
              <a:srgbClr val="1D8DB0"/>
            </a:solidFill>
          </p:grpSpPr>
          <p:sp>
            <p:nvSpPr>
              <p:cNvPr id="16" name="Rectangle 15"/>
              <p:cNvSpPr/>
              <p:nvPr/>
            </p:nvSpPr>
            <p:spPr>
              <a:xfrm>
                <a:off x="5809423" y="1487860"/>
                <a:ext cx="144016" cy="2579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17" name="Rectangle 16"/>
              <p:cNvSpPr/>
              <p:nvPr/>
            </p:nvSpPr>
            <p:spPr>
              <a:xfrm>
                <a:off x="5845427" y="1360322"/>
                <a:ext cx="72008" cy="1840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18" name="Rectangle 17"/>
              <p:cNvSpPr/>
              <p:nvPr/>
            </p:nvSpPr>
            <p:spPr>
              <a:xfrm>
                <a:off x="5737415" y="993442"/>
                <a:ext cx="288032" cy="423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grpSp>
        <p:sp>
          <p:nvSpPr>
            <p:cNvPr id="72" name="Oval 71"/>
            <p:cNvSpPr/>
            <p:nvPr/>
          </p:nvSpPr>
          <p:spPr>
            <a:xfrm>
              <a:off x="3535235" y="4084700"/>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73" name="Oval 72"/>
            <p:cNvSpPr/>
            <p:nvPr/>
          </p:nvSpPr>
          <p:spPr>
            <a:xfrm>
              <a:off x="3586682" y="3848950"/>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74" name="Oval 73"/>
            <p:cNvSpPr/>
            <p:nvPr/>
          </p:nvSpPr>
          <p:spPr>
            <a:xfrm>
              <a:off x="3594201" y="4300724"/>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75" name="Oval 74"/>
            <p:cNvSpPr/>
            <p:nvPr/>
          </p:nvSpPr>
          <p:spPr>
            <a:xfrm>
              <a:off x="3107838" y="4379136"/>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76" name="Oval 75"/>
            <p:cNvSpPr/>
            <p:nvPr/>
          </p:nvSpPr>
          <p:spPr>
            <a:xfrm>
              <a:off x="2959171" y="4768772"/>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77" name="Oval 76"/>
            <p:cNvSpPr/>
            <p:nvPr/>
          </p:nvSpPr>
          <p:spPr>
            <a:xfrm>
              <a:off x="3239799" y="3549661"/>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78" name="Oval 77"/>
            <p:cNvSpPr/>
            <p:nvPr/>
          </p:nvSpPr>
          <p:spPr>
            <a:xfrm>
              <a:off x="3047501" y="3894451"/>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79" name="Oval 78"/>
            <p:cNvSpPr/>
            <p:nvPr/>
          </p:nvSpPr>
          <p:spPr>
            <a:xfrm>
              <a:off x="3127996" y="4142657"/>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80" name="Oval 79"/>
            <p:cNvSpPr/>
            <p:nvPr/>
          </p:nvSpPr>
          <p:spPr>
            <a:xfrm>
              <a:off x="3656145" y="4084305"/>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81" name="Oval 80"/>
            <p:cNvSpPr/>
            <p:nvPr/>
          </p:nvSpPr>
          <p:spPr>
            <a:xfrm>
              <a:off x="3628161" y="3598282"/>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82" name="Oval 81"/>
            <p:cNvSpPr/>
            <p:nvPr/>
          </p:nvSpPr>
          <p:spPr>
            <a:xfrm>
              <a:off x="3283203" y="3826154"/>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83" name="Oval 82"/>
            <p:cNvSpPr/>
            <p:nvPr/>
          </p:nvSpPr>
          <p:spPr>
            <a:xfrm>
              <a:off x="3428930" y="4147974"/>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89" name="Isosceles Triangle 88"/>
            <p:cNvSpPr/>
            <p:nvPr/>
          </p:nvSpPr>
          <p:spPr>
            <a:xfrm>
              <a:off x="2968382" y="1786265"/>
              <a:ext cx="111540" cy="14401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90" name="Isosceles Triangle 89"/>
            <p:cNvSpPr/>
            <p:nvPr/>
          </p:nvSpPr>
          <p:spPr>
            <a:xfrm flipV="1">
              <a:off x="3054522" y="1626854"/>
              <a:ext cx="111540" cy="14401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91" name="Isosceles Triangle 90"/>
            <p:cNvSpPr/>
            <p:nvPr/>
          </p:nvSpPr>
          <p:spPr>
            <a:xfrm flipV="1">
              <a:off x="2998752" y="2091535"/>
              <a:ext cx="111540" cy="14401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94" name="Isosceles Triangle 93"/>
            <p:cNvSpPr/>
            <p:nvPr/>
          </p:nvSpPr>
          <p:spPr>
            <a:xfrm flipV="1">
              <a:off x="3095537" y="2843098"/>
              <a:ext cx="111540" cy="14401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95" name="Isosceles Triangle 94"/>
            <p:cNvSpPr/>
            <p:nvPr/>
          </p:nvSpPr>
          <p:spPr>
            <a:xfrm flipV="1">
              <a:off x="2924704" y="2424789"/>
              <a:ext cx="111540" cy="14401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96" name="Isosceles Triangle 95"/>
            <p:cNvSpPr/>
            <p:nvPr/>
          </p:nvSpPr>
          <p:spPr>
            <a:xfrm flipV="1">
              <a:off x="2995171" y="3092595"/>
              <a:ext cx="111540" cy="14401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97" name="Isosceles Triangle 96"/>
            <p:cNvSpPr/>
            <p:nvPr/>
          </p:nvSpPr>
          <p:spPr>
            <a:xfrm>
              <a:off x="3063739" y="2271983"/>
              <a:ext cx="111540" cy="14401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98" name="Isosceles Triangle 97"/>
            <p:cNvSpPr/>
            <p:nvPr/>
          </p:nvSpPr>
          <p:spPr>
            <a:xfrm>
              <a:off x="3027735" y="2585767"/>
              <a:ext cx="111540" cy="14401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99" name="Isosceles Triangle 98"/>
            <p:cNvSpPr/>
            <p:nvPr/>
          </p:nvSpPr>
          <p:spPr>
            <a:xfrm>
              <a:off x="2952357" y="2853969"/>
              <a:ext cx="111540" cy="14401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100" name="Isosceles Triangle 99"/>
            <p:cNvSpPr/>
            <p:nvPr/>
          </p:nvSpPr>
          <p:spPr>
            <a:xfrm>
              <a:off x="3123839" y="3140023"/>
              <a:ext cx="111540" cy="14401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101" name="Oval 100"/>
            <p:cNvSpPr/>
            <p:nvPr/>
          </p:nvSpPr>
          <p:spPr>
            <a:xfrm>
              <a:off x="3500628" y="4521651"/>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102" name="Oval 101"/>
            <p:cNvSpPr/>
            <p:nvPr/>
          </p:nvSpPr>
          <p:spPr>
            <a:xfrm>
              <a:off x="3781788" y="4276869"/>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103" name="Oval 102"/>
            <p:cNvSpPr/>
            <p:nvPr/>
          </p:nvSpPr>
          <p:spPr>
            <a:xfrm>
              <a:off x="3582467" y="4870867"/>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104" name="Oval 103"/>
            <p:cNvSpPr/>
            <p:nvPr/>
          </p:nvSpPr>
          <p:spPr>
            <a:xfrm>
              <a:off x="3199524" y="4878167"/>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105" name="Oval 104"/>
            <p:cNvSpPr/>
            <p:nvPr/>
          </p:nvSpPr>
          <p:spPr>
            <a:xfrm>
              <a:off x="3335094" y="4948796"/>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106" name="Oval 105"/>
            <p:cNvSpPr/>
            <p:nvPr/>
          </p:nvSpPr>
          <p:spPr>
            <a:xfrm>
              <a:off x="3434905" y="3977580"/>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107" name="Oval 106"/>
            <p:cNvSpPr/>
            <p:nvPr/>
          </p:nvSpPr>
          <p:spPr>
            <a:xfrm>
              <a:off x="3139187" y="4552748"/>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108" name="Oval 107"/>
            <p:cNvSpPr/>
            <p:nvPr/>
          </p:nvSpPr>
          <p:spPr>
            <a:xfrm>
              <a:off x="3219682" y="4641688"/>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109" name="Oval 108"/>
            <p:cNvSpPr/>
            <p:nvPr/>
          </p:nvSpPr>
          <p:spPr>
            <a:xfrm>
              <a:off x="3644411" y="4654448"/>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110" name="Oval 109"/>
            <p:cNvSpPr/>
            <p:nvPr/>
          </p:nvSpPr>
          <p:spPr>
            <a:xfrm>
              <a:off x="3823267" y="4026201"/>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111" name="Oval 110"/>
            <p:cNvSpPr/>
            <p:nvPr/>
          </p:nvSpPr>
          <p:spPr>
            <a:xfrm>
              <a:off x="3478309" y="4254073"/>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112" name="Oval 111"/>
            <p:cNvSpPr/>
            <p:nvPr/>
          </p:nvSpPr>
          <p:spPr>
            <a:xfrm>
              <a:off x="3417196" y="4718117"/>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cxnSp>
          <p:nvCxnSpPr>
            <p:cNvPr id="115" name="Elbow Connector 114"/>
            <p:cNvCxnSpPr/>
            <p:nvPr/>
          </p:nvCxnSpPr>
          <p:spPr>
            <a:xfrm rot="16200000" flipV="1">
              <a:off x="1110159" y="4201940"/>
              <a:ext cx="425272" cy="1119743"/>
            </a:xfrm>
            <a:prstGeom prst="bentConnector2">
              <a:avLst/>
            </a:prstGeom>
            <a:ln w="3810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flipV="1">
              <a:off x="2285649" y="3520781"/>
              <a:ext cx="197267" cy="1081483"/>
            </a:xfrm>
            <a:prstGeom prst="straightConnector1">
              <a:avLst/>
            </a:prstGeom>
            <a:ln w="28575">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V="1">
              <a:off x="2733972" y="3520781"/>
              <a:ext cx="197267" cy="1081483"/>
            </a:xfrm>
            <a:prstGeom prst="straightConnector1">
              <a:avLst/>
            </a:prstGeom>
            <a:ln w="28575">
              <a:solidFill>
                <a:srgbClr val="000099"/>
              </a:solidFill>
              <a:tailEnd type="triangle"/>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2190591" y="3315001"/>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125" name="Freeform 124"/>
            <p:cNvSpPr/>
            <p:nvPr/>
          </p:nvSpPr>
          <p:spPr>
            <a:xfrm>
              <a:off x="3157305" y="3434292"/>
              <a:ext cx="783656" cy="905252"/>
            </a:xfrm>
            <a:custGeom>
              <a:avLst/>
              <a:gdLst>
                <a:gd name="connsiteX0" fmla="*/ 0 w 783656"/>
                <a:gd name="connsiteY0" fmla="*/ 171827 h 905252"/>
                <a:gd name="connsiteX1" fmla="*/ 257175 w 783656"/>
                <a:gd name="connsiteY1" fmla="*/ 9902 h 905252"/>
                <a:gd name="connsiteX2" fmla="*/ 581025 w 783656"/>
                <a:gd name="connsiteY2" fmla="*/ 48002 h 905252"/>
                <a:gd name="connsiteX3" fmla="*/ 781050 w 783656"/>
                <a:gd name="connsiteY3" fmla="*/ 295652 h 905252"/>
                <a:gd name="connsiteX4" fmla="*/ 685800 w 783656"/>
                <a:gd name="connsiteY4" fmla="*/ 714752 h 905252"/>
                <a:gd name="connsiteX5" fmla="*/ 552450 w 783656"/>
                <a:gd name="connsiteY5" fmla="*/ 905252 h 90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656" h="905252">
                  <a:moveTo>
                    <a:pt x="0" y="171827"/>
                  </a:moveTo>
                  <a:cubicBezTo>
                    <a:pt x="80169" y="101183"/>
                    <a:pt x="160338" y="30539"/>
                    <a:pt x="257175" y="9902"/>
                  </a:cubicBezTo>
                  <a:cubicBezTo>
                    <a:pt x="354012" y="-10735"/>
                    <a:pt x="493712" y="377"/>
                    <a:pt x="581025" y="48002"/>
                  </a:cubicBezTo>
                  <a:cubicBezTo>
                    <a:pt x="668338" y="95627"/>
                    <a:pt x="763588" y="184527"/>
                    <a:pt x="781050" y="295652"/>
                  </a:cubicBezTo>
                  <a:cubicBezTo>
                    <a:pt x="798513" y="406777"/>
                    <a:pt x="723900" y="613152"/>
                    <a:pt x="685800" y="714752"/>
                  </a:cubicBezTo>
                  <a:cubicBezTo>
                    <a:pt x="647700" y="816352"/>
                    <a:pt x="552450" y="905252"/>
                    <a:pt x="552450" y="905252"/>
                  </a:cubicBezTo>
                </a:path>
              </a:pathLst>
            </a:custGeom>
            <a:noFill/>
            <a:ln>
              <a:solidFill>
                <a:srgbClr val="000099"/>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126" name="Freeform 125"/>
            <p:cNvSpPr/>
            <p:nvPr/>
          </p:nvSpPr>
          <p:spPr>
            <a:xfrm>
              <a:off x="1936787" y="3518030"/>
              <a:ext cx="229918" cy="326214"/>
            </a:xfrm>
            <a:custGeom>
              <a:avLst/>
              <a:gdLst>
                <a:gd name="connsiteX0" fmla="*/ 229918 w 229918"/>
                <a:gd name="connsiteY0" fmla="*/ 21414 h 326214"/>
                <a:gd name="connsiteX1" fmla="*/ 115618 w 229918"/>
                <a:gd name="connsiteY1" fmla="*/ 2364 h 326214"/>
                <a:gd name="connsiteX2" fmla="*/ 1318 w 229918"/>
                <a:gd name="connsiteY2" fmla="*/ 69039 h 326214"/>
                <a:gd name="connsiteX3" fmla="*/ 58468 w 229918"/>
                <a:gd name="connsiteY3" fmla="*/ 250014 h 326214"/>
                <a:gd name="connsiteX4" fmla="*/ 134668 w 229918"/>
                <a:gd name="connsiteY4" fmla="*/ 326214 h 326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18" h="326214">
                  <a:moveTo>
                    <a:pt x="229918" y="21414"/>
                  </a:moveTo>
                  <a:cubicBezTo>
                    <a:pt x="191818" y="7920"/>
                    <a:pt x="153718" y="-5573"/>
                    <a:pt x="115618" y="2364"/>
                  </a:cubicBezTo>
                  <a:cubicBezTo>
                    <a:pt x="77518" y="10301"/>
                    <a:pt x="10843" y="27764"/>
                    <a:pt x="1318" y="69039"/>
                  </a:cubicBezTo>
                  <a:cubicBezTo>
                    <a:pt x="-8207" y="110314"/>
                    <a:pt x="36243" y="207152"/>
                    <a:pt x="58468" y="250014"/>
                  </a:cubicBezTo>
                  <a:cubicBezTo>
                    <a:pt x="80693" y="292876"/>
                    <a:pt x="134668" y="326214"/>
                    <a:pt x="134668" y="326214"/>
                  </a:cubicBezTo>
                </a:path>
              </a:pathLst>
            </a:custGeom>
            <a:noFill/>
            <a:ln>
              <a:solidFill>
                <a:srgbClr val="000099"/>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cxnSp>
          <p:nvCxnSpPr>
            <p:cNvPr id="130" name="Straight Connector 129"/>
            <p:cNvCxnSpPr/>
            <p:nvPr/>
          </p:nvCxnSpPr>
          <p:spPr>
            <a:xfrm flipH="1" flipV="1">
              <a:off x="732149" y="5013627"/>
              <a:ext cx="540000" cy="0"/>
            </a:xfrm>
            <a:prstGeom prst="line">
              <a:avLst/>
            </a:prstGeom>
            <a:ln w="3810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1433257" y="5000927"/>
              <a:ext cx="54000" cy="54000"/>
            </a:xfrm>
            <a:prstGeom prst="ellipse">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cxnSp>
          <p:nvCxnSpPr>
            <p:cNvPr id="133" name="Straight Connector 132"/>
            <p:cNvCxnSpPr/>
            <p:nvPr/>
          </p:nvCxnSpPr>
          <p:spPr>
            <a:xfrm flipH="1">
              <a:off x="1218569" y="5054927"/>
              <a:ext cx="227972" cy="48009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955431" y="5535017"/>
              <a:ext cx="263138"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136" name="Oval 135"/>
            <p:cNvSpPr/>
            <p:nvPr/>
          </p:nvSpPr>
          <p:spPr>
            <a:xfrm>
              <a:off x="1985563" y="5018935"/>
              <a:ext cx="54000" cy="54000"/>
            </a:xfrm>
            <a:prstGeom prst="ellipse">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cxnSp>
          <p:nvCxnSpPr>
            <p:cNvPr id="137" name="Straight Connector 136"/>
            <p:cNvCxnSpPr/>
            <p:nvPr/>
          </p:nvCxnSpPr>
          <p:spPr>
            <a:xfrm flipH="1">
              <a:off x="1770875" y="5072935"/>
              <a:ext cx="227972" cy="48009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1507737" y="5553025"/>
              <a:ext cx="263138"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732937" y="4909676"/>
              <a:ext cx="210817" cy="140428"/>
            </a:xfrm>
            <a:prstGeom prst="line">
              <a:avLst/>
            </a:prstGeom>
            <a:ln w="28575">
              <a:solidFill>
                <a:srgbClr val="0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3133072" y="4399406"/>
              <a:ext cx="180000" cy="72000"/>
            </a:xfrm>
            <a:prstGeom prst="line">
              <a:avLst/>
            </a:prstGeom>
            <a:ln w="19050">
              <a:solidFill>
                <a:srgbClr val="0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5" name="Down Arrow 144"/>
            <p:cNvSpPr/>
            <p:nvPr/>
          </p:nvSpPr>
          <p:spPr>
            <a:xfrm flipV="1">
              <a:off x="3602220" y="2933447"/>
              <a:ext cx="499910" cy="382426"/>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cxnSp>
          <p:nvCxnSpPr>
            <p:cNvPr id="146" name="Straight Connector 145"/>
            <p:cNvCxnSpPr/>
            <p:nvPr/>
          </p:nvCxnSpPr>
          <p:spPr>
            <a:xfrm>
              <a:off x="4085202" y="3681137"/>
              <a:ext cx="252000" cy="0"/>
            </a:xfrm>
            <a:prstGeom prst="line">
              <a:avLst/>
            </a:prstGeom>
            <a:ln w="28575">
              <a:solidFill>
                <a:srgbClr val="0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2065461" y="5090927"/>
              <a:ext cx="288000" cy="0"/>
            </a:xfrm>
            <a:prstGeom prst="line">
              <a:avLst/>
            </a:prstGeom>
            <a:ln w="28575">
              <a:solidFill>
                <a:srgbClr val="0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922868" y="5323888"/>
              <a:ext cx="348172" cy="246221"/>
            </a:xfrm>
            <a:prstGeom prst="rect">
              <a:avLst/>
            </a:prstGeom>
            <a:noFill/>
          </p:spPr>
          <p:txBody>
            <a:bodyPr wrap="none" rtlCol="0">
              <a:spAutoFit/>
            </a:bodyPr>
            <a:lstStyle/>
            <a:p>
              <a:r>
                <a:rPr lang="en-US" sz="1000" b="1" dirty="0" smtClean="0">
                  <a:solidFill>
                    <a:srgbClr val="00407A"/>
                  </a:solidFill>
                </a:rPr>
                <a:t>R1</a:t>
              </a:r>
              <a:endParaRPr lang="nl-BE" sz="1000" b="1" dirty="0">
                <a:solidFill>
                  <a:srgbClr val="00407A"/>
                </a:solidFill>
              </a:endParaRPr>
            </a:p>
          </p:txBody>
        </p:sp>
        <p:sp>
          <p:nvSpPr>
            <p:cNvPr id="149" name="TextBox 148"/>
            <p:cNvSpPr txBox="1"/>
            <p:nvPr/>
          </p:nvSpPr>
          <p:spPr>
            <a:xfrm>
              <a:off x="1455100" y="5328082"/>
              <a:ext cx="348172" cy="246221"/>
            </a:xfrm>
            <a:prstGeom prst="rect">
              <a:avLst/>
            </a:prstGeom>
            <a:noFill/>
          </p:spPr>
          <p:txBody>
            <a:bodyPr wrap="none" rtlCol="0">
              <a:spAutoFit/>
            </a:bodyPr>
            <a:lstStyle/>
            <a:p>
              <a:r>
                <a:rPr lang="en-US" sz="1000" b="1" dirty="0" smtClean="0">
                  <a:solidFill>
                    <a:srgbClr val="00407A"/>
                  </a:solidFill>
                </a:rPr>
                <a:t>R2</a:t>
              </a:r>
              <a:endParaRPr lang="nl-BE" sz="1000" b="1" dirty="0">
                <a:solidFill>
                  <a:srgbClr val="00407A"/>
                </a:solidFill>
              </a:endParaRPr>
            </a:p>
          </p:txBody>
        </p:sp>
        <p:sp>
          <p:nvSpPr>
            <p:cNvPr id="151" name="TextBox 150"/>
            <p:cNvSpPr txBox="1"/>
            <p:nvPr/>
          </p:nvSpPr>
          <p:spPr>
            <a:xfrm rot="2143719">
              <a:off x="3388717" y="3352808"/>
              <a:ext cx="348172" cy="246221"/>
            </a:xfrm>
            <a:prstGeom prst="rect">
              <a:avLst/>
            </a:prstGeom>
            <a:solidFill>
              <a:schemeClr val="bg1"/>
            </a:solidFill>
          </p:spPr>
          <p:txBody>
            <a:bodyPr wrap="none" rtlCol="0">
              <a:spAutoFit/>
            </a:bodyPr>
            <a:lstStyle/>
            <a:p>
              <a:r>
                <a:rPr lang="en-US" sz="1000" b="1" dirty="0" smtClean="0">
                  <a:solidFill>
                    <a:srgbClr val="00407A"/>
                  </a:solidFill>
                </a:rPr>
                <a:t>R3</a:t>
              </a:r>
              <a:endParaRPr lang="nl-BE" sz="1000" b="1" dirty="0">
                <a:solidFill>
                  <a:srgbClr val="00407A"/>
                </a:solidFill>
              </a:endParaRPr>
            </a:p>
          </p:txBody>
        </p:sp>
        <p:cxnSp>
          <p:nvCxnSpPr>
            <p:cNvPr id="143" name="Straight Connector 142"/>
            <p:cNvCxnSpPr/>
            <p:nvPr/>
          </p:nvCxnSpPr>
          <p:spPr>
            <a:xfrm>
              <a:off x="3185104" y="3224591"/>
              <a:ext cx="210817" cy="140428"/>
            </a:xfrm>
            <a:prstGeom prst="line">
              <a:avLst/>
            </a:prstGeom>
            <a:ln w="28575">
              <a:solidFill>
                <a:srgbClr val="0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3274510" y="3884113"/>
              <a:ext cx="348172" cy="246221"/>
            </a:xfrm>
            <a:prstGeom prst="rect">
              <a:avLst/>
            </a:prstGeom>
            <a:solidFill>
              <a:schemeClr val="bg1"/>
            </a:solidFill>
          </p:spPr>
          <p:txBody>
            <a:bodyPr wrap="none" rtlCol="0">
              <a:spAutoFit/>
            </a:bodyPr>
            <a:lstStyle/>
            <a:p>
              <a:r>
                <a:rPr lang="en-US" sz="1000" b="1" dirty="0" smtClean="0">
                  <a:solidFill>
                    <a:srgbClr val="00407A"/>
                  </a:solidFill>
                </a:rPr>
                <a:t>R7</a:t>
              </a:r>
              <a:endParaRPr lang="nl-BE" sz="1000" b="1" dirty="0">
                <a:solidFill>
                  <a:srgbClr val="00407A"/>
                </a:solidFill>
              </a:endParaRPr>
            </a:p>
          </p:txBody>
        </p:sp>
        <p:cxnSp>
          <p:nvCxnSpPr>
            <p:cNvPr id="144" name="Straight Connector 143"/>
            <p:cNvCxnSpPr/>
            <p:nvPr/>
          </p:nvCxnSpPr>
          <p:spPr>
            <a:xfrm>
              <a:off x="2967597" y="4013285"/>
              <a:ext cx="288000" cy="0"/>
            </a:xfrm>
            <a:prstGeom prst="line">
              <a:avLst/>
            </a:prstGeom>
            <a:ln w="28575">
              <a:solidFill>
                <a:srgbClr val="0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rot="1619567">
              <a:off x="3328706" y="4410468"/>
              <a:ext cx="348172" cy="246221"/>
            </a:xfrm>
            <a:prstGeom prst="rect">
              <a:avLst/>
            </a:prstGeom>
            <a:solidFill>
              <a:schemeClr val="bg1"/>
            </a:solidFill>
          </p:spPr>
          <p:txBody>
            <a:bodyPr wrap="none" rtlCol="0">
              <a:spAutoFit/>
            </a:bodyPr>
            <a:lstStyle/>
            <a:p>
              <a:r>
                <a:rPr lang="en-US" sz="1000" b="1" dirty="0" smtClean="0">
                  <a:solidFill>
                    <a:srgbClr val="00407A"/>
                  </a:solidFill>
                </a:rPr>
                <a:t>R4</a:t>
              </a:r>
              <a:endParaRPr lang="nl-BE" sz="1000" b="1" dirty="0">
                <a:solidFill>
                  <a:srgbClr val="00407A"/>
                </a:solidFill>
              </a:endParaRPr>
            </a:p>
          </p:txBody>
        </p:sp>
        <p:sp>
          <p:nvSpPr>
            <p:cNvPr id="154" name="TextBox 153"/>
            <p:cNvSpPr txBox="1"/>
            <p:nvPr/>
          </p:nvSpPr>
          <p:spPr>
            <a:xfrm rot="2196978">
              <a:off x="2938287" y="5027980"/>
              <a:ext cx="348172" cy="246221"/>
            </a:xfrm>
            <a:prstGeom prst="rect">
              <a:avLst/>
            </a:prstGeom>
            <a:solidFill>
              <a:schemeClr val="bg1"/>
            </a:solidFill>
          </p:spPr>
          <p:txBody>
            <a:bodyPr wrap="none" rtlCol="0">
              <a:spAutoFit/>
            </a:bodyPr>
            <a:lstStyle/>
            <a:p>
              <a:r>
                <a:rPr lang="en-US" sz="1000" b="1" dirty="0" smtClean="0">
                  <a:solidFill>
                    <a:srgbClr val="00407A"/>
                  </a:solidFill>
                </a:rPr>
                <a:t>R6</a:t>
              </a:r>
              <a:endParaRPr lang="nl-BE" sz="1000" b="1" dirty="0">
                <a:solidFill>
                  <a:srgbClr val="00407A"/>
                </a:solidFill>
              </a:endParaRPr>
            </a:p>
          </p:txBody>
        </p:sp>
        <p:sp>
          <p:nvSpPr>
            <p:cNvPr id="156" name="TextBox 155"/>
            <p:cNvSpPr txBox="1"/>
            <p:nvPr/>
          </p:nvSpPr>
          <p:spPr>
            <a:xfrm>
              <a:off x="3664161" y="2679756"/>
              <a:ext cx="348172" cy="246221"/>
            </a:xfrm>
            <a:prstGeom prst="rect">
              <a:avLst/>
            </a:prstGeom>
            <a:solidFill>
              <a:schemeClr val="bg1"/>
            </a:solidFill>
          </p:spPr>
          <p:txBody>
            <a:bodyPr wrap="none" rtlCol="0">
              <a:spAutoFit/>
            </a:bodyPr>
            <a:lstStyle/>
            <a:p>
              <a:r>
                <a:rPr lang="en-US" sz="1000" b="1" dirty="0" smtClean="0">
                  <a:solidFill>
                    <a:srgbClr val="00407A"/>
                  </a:solidFill>
                </a:rPr>
                <a:t>R8</a:t>
              </a:r>
              <a:endParaRPr lang="nl-BE" sz="1000" b="1" dirty="0">
                <a:solidFill>
                  <a:srgbClr val="00407A"/>
                </a:solidFill>
              </a:endParaRPr>
            </a:p>
          </p:txBody>
        </p:sp>
        <p:sp>
          <p:nvSpPr>
            <p:cNvPr id="157" name="TextBox 156"/>
            <p:cNvSpPr txBox="1"/>
            <p:nvPr/>
          </p:nvSpPr>
          <p:spPr>
            <a:xfrm>
              <a:off x="2376902" y="5084169"/>
              <a:ext cx="348172" cy="246221"/>
            </a:xfrm>
            <a:prstGeom prst="rect">
              <a:avLst/>
            </a:prstGeom>
            <a:solidFill>
              <a:schemeClr val="bg1"/>
            </a:solidFill>
          </p:spPr>
          <p:txBody>
            <a:bodyPr wrap="none" rtlCol="0">
              <a:spAutoFit/>
            </a:bodyPr>
            <a:lstStyle/>
            <a:p>
              <a:r>
                <a:rPr lang="en-US" sz="1000" b="1" dirty="0" smtClean="0">
                  <a:solidFill>
                    <a:srgbClr val="00407A"/>
                  </a:solidFill>
                </a:rPr>
                <a:t>R9</a:t>
              </a:r>
              <a:endParaRPr lang="nl-BE" sz="1000" b="1" dirty="0">
                <a:solidFill>
                  <a:srgbClr val="00407A"/>
                </a:solidFill>
              </a:endParaRPr>
            </a:p>
          </p:txBody>
        </p:sp>
        <p:sp>
          <p:nvSpPr>
            <p:cNvPr id="158" name="Oval 157"/>
            <p:cNvSpPr/>
            <p:nvPr/>
          </p:nvSpPr>
          <p:spPr>
            <a:xfrm>
              <a:off x="2099549" y="4009989"/>
              <a:ext cx="54000" cy="54000"/>
            </a:xfrm>
            <a:prstGeom prst="ellipse">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cxnSp>
          <p:nvCxnSpPr>
            <p:cNvPr id="159" name="Straight Connector 158"/>
            <p:cNvCxnSpPr/>
            <p:nvPr/>
          </p:nvCxnSpPr>
          <p:spPr>
            <a:xfrm flipH="1" flipV="1">
              <a:off x="1582226" y="3844244"/>
              <a:ext cx="530607" cy="190828"/>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215866" y="3636825"/>
              <a:ext cx="348172" cy="246221"/>
            </a:xfrm>
            <a:prstGeom prst="rect">
              <a:avLst/>
            </a:prstGeom>
            <a:noFill/>
          </p:spPr>
          <p:txBody>
            <a:bodyPr wrap="none" rtlCol="0">
              <a:spAutoFit/>
            </a:bodyPr>
            <a:lstStyle/>
            <a:p>
              <a:r>
                <a:rPr lang="en-US" sz="1000" b="1" dirty="0" smtClean="0">
                  <a:solidFill>
                    <a:srgbClr val="00407A"/>
                  </a:solidFill>
                </a:rPr>
                <a:t>R0</a:t>
              </a:r>
              <a:endParaRPr lang="nl-BE" sz="1000" b="1" dirty="0">
                <a:solidFill>
                  <a:srgbClr val="00407A"/>
                </a:solidFill>
              </a:endParaRPr>
            </a:p>
          </p:txBody>
        </p:sp>
        <p:cxnSp>
          <p:nvCxnSpPr>
            <p:cNvPr id="166" name="Straight Connector 165"/>
            <p:cNvCxnSpPr/>
            <p:nvPr/>
          </p:nvCxnSpPr>
          <p:spPr>
            <a:xfrm flipH="1">
              <a:off x="1228094" y="3844244"/>
              <a:ext cx="363657"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376929" y="4876161"/>
              <a:ext cx="397866" cy="276999"/>
            </a:xfrm>
            <a:prstGeom prst="rect">
              <a:avLst/>
            </a:prstGeom>
            <a:noFill/>
          </p:spPr>
          <p:txBody>
            <a:bodyPr wrap="none" rtlCol="0">
              <a:spAutoFit/>
            </a:bodyPr>
            <a:lstStyle/>
            <a:p>
              <a:r>
                <a:rPr lang="en-US" sz="1200" b="1" dirty="0" smtClean="0">
                  <a:solidFill>
                    <a:srgbClr val="00407A"/>
                  </a:solidFill>
                </a:rPr>
                <a:t>Air</a:t>
              </a:r>
              <a:endParaRPr lang="nl-BE" sz="1200" b="1" dirty="0">
                <a:solidFill>
                  <a:srgbClr val="00407A"/>
                </a:solidFill>
              </a:endParaRPr>
            </a:p>
          </p:txBody>
        </p:sp>
        <p:sp>
          <p:nvSpPr>
            <p:cNvPr id="116" name="TextBox 115"/>
            <p:cNvSpPr txBox="1"/>
            <p:nvPr/>
          </p:nvSpPr>
          <p:spPr>
            <a:xfrm>
              <a:off x="3077280" y="1986887"/>
              <a:ext cx="1110463" cy="461665"/>
            </a:xfrm>
            <a:prstGeom prst="rect">
              <a:avLst/>
            </a:prstGeom>
            <a:noFill/>
          </p:spPr>
          <p:txBody>
            <a:bodyPr wrap="square" rtlCol="0">
              <a:spAutoFit/>
            </a:bodyPr>
            <a:lstStyle/>
            <a:p>
              <a:pPr algn="ctr"/>
              <a:r>
                <a:rPr lang="en-US" sz="1200" b="1" dirty="0" smtClean="0">
                  <a:solidFill>
                    <a:srgbClr val="00407A"/>
                  </a:solidFill>
                </a:rPr>
                <a:t>Feeding raw materials</a:t>
              </a:r>
              <a:endParaRPr lang="nl-BE" sz="1200" b="1" dirty="0">
                <a:solidFill>
                  <a:srgbClr val="00407A"/>
                </a:solidFill>
              </a:endParaRPr>
            </a:p>
          </p:txBody>
        </p:sp>
        <p:sp>
          <p:nvSpPr>
            <p:cNvPr id="118" name="TextBox 117"/>
            <p:cNvSpPr txBox="1"/>
            <p:nvPr/>
          </p:nvSpPr>
          <p:spPr>
            <a:xfrm>
              <a:off x="337049" y="4406451"/>
              <a:ext cx="502061" cy="276999"/>
            </a:xfrm>
            <a:prstGeom prst="rect">
              <a:avLst/>
            </a:prstGeom>
            <a:noFill/>
          </p:spPr>
          <p:txBody>
            <a:bodyPr wrap="none" rtlCol="0">
              <a:spAutoFit/>
            </a:bodyPr>
            <a:lstStyle/>
            <a:p>
              <a:r>
                <a:rPr lang="en-US" sz="1200" b="1" dirty="0" smtClean="0">
                  <a:solidFill>
                    <a:srgbClr val="00407A"/>
                  </a:solidFill>
                </a:rPr>
                <a:t>LPG</a:t>
              </a:r>
              <a:endParaRPr lang="nl-BE" sz="1200" b="1" dirty="0">
                <a:solidFill>
                  <a:srgbClr val="00407A"/>
                </a:solidFill>
              </a:endParaRPr>
            </a:p>
          </p:txBody>
        </p:sp>
        <p:sp>
          <p:nvSpPr>
            <p:cNvPr id="121" name="TextBox 120"/>
            <p:cNvSpPr txBox="1"/>
            <p:nvPr/>
          </p:nvSpPr>
          <p:spPr>
            <a:xfrm>
              <a:off x="3731630" y="3838479"/>
              <a:ext cx="348172" cy="246221"/>
            </a:xfrm>
            <a:prstGeom prst="rect">
              <a:avLst/>
            </a:prstGeom>
            <a:solidFill>
              <a:schemeClr val="bg1"/>
            </a:solidFill>
          </p:spPr>
          <p:txBody>
            <a:bodyPr wrap="none" rtlCol="0">
              <a:spAutoFit/>
            </a:bodyPr>
            <a:lstStyle/>
            <a:p>
              <a:r>
                <a:rPr lang="en-US" sz="1000" b="1" dirty="0" smtClean="0">
                  <a:solidFill>
                    <a:srgbClr val="00407A"/>
                  </a:solidFill>
                </a:rPr>
                <a:t>R5</a:t>
              </a:r>
              <a:endParaRPr lang="nl-BE" sz="1000" b="1" dirty="0">
                <a:solidFill>
                  <a:srgbClr val="00407A"/>
                </a:solidFill>
              </a:endParaRPr>
            </a:p>
          </p:txBody>
        </p:sp>
        <p:sp>
          <p:nvSpPr>
            <p:cNvPr id="2" name="Down Arrow 1"/>
            <p:cNvSpPr/>
            <p:nvPr/>
          </p:nvSpPr>
          <p:spPr>
            <a:xfrm rot="-8100000">
              <a:off x="4528479" y="750249"/>
              <a:ext cx="232484" cy="36688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122" name="TextBox 121"/>
            <p:cNvSpPr txBox="1"/>
            <p:nvPr/>
          </p:nvSpPr>
          <p:spPr>
            <a:xfrm>
              <a:off x="3861340" y="671791"/>
              <a:ext cx="760144" cy="276999"/>
            </a:xfrm>
            <a:prstGeom prst="rect">
              <a:avLst/>
            </a:prstGeom>
            <a:noFill/>
          </p:spPr>
          <p:txBody>
            <a:bodyPr wrap="none" rtlCol="0">
              <a:spAutoFit/>
            </a:bodyPr>
            <a:lstStyle/>
            <a:p>
              <a:r>
                <a:rPr lang="en-US" sz="1200" b="1" dirty="0" smtClean="0">
                  <a:solidFill>
                    <a:srgbClr val="00407A"/>
                  </a:solidFill>
                </a:rPr>
                <a:t>Cooling</a:t>
              </a:r>
              <a:endParaRPr lang="nl-BE" sz="1200" b="1" dirty="0">
                <a:solidFill>
                  <a:srgbClr val="00407A"/>
                </a:solidFill>
              </a:endParaRPr>
            </a:p>
          </p:txBody>
        </p:sp>
        <p:sp>
          <p:nvSpPr>
            <p:cNvPr id="123" name="TextBox 122"/>
            <p:cNvSpPr txBox="1"/>
            <p:nvPr/>
          </p:nvSpPr>
          <p:spPr>
            <a:xfrm>
              <a:off x="867767" y="902849"/>
              <a:ext cx="1294648" cy="461665"/>
            </a:xfrm>
            <a:prstGeom prst="rect">
              <a:avLst/>
            </a:prstGeom>
            <a:noFill/>
          </p:spPr>
          <p:txBody>
            <a:bodyPr wrap="square" rtlCol="0">
              <a:spAutoFit/>
            </a:bodyPr>
            <a:lstStyle/>
            <a:p>
              <a:pPr algn="ctr"/>
              <a:r>
                <a:rPr lang="en-US" sz="1200" b="1" dirty="0" smtClean="0">
                  <a:solidFill>
                    <a:srgbClr val="00407A"/>
                  </a:solidFill>
                </a:rPr>
                <a:t>Upper plasma generator</a:t>
              </a:r>
              <a:endParaRPr lang="nl-BE" sz="1200" b="1" dirty="0">
                <a:solidFill>
                  <a:srgbClr val="00407A"/>
                </a:solidFill>
              </a:endParaRPr>
            </a:p>
          </p:txBody>
        </p:sp>
        <p:sp>
          <p:nvSpPr>
            <p:cNvPr id="127" name="TextBox 126"/>
            <p:cNvSpPr txBox="1"/>
            <p:nvPr/>
          </p:nvSpPr>
          <p:spPr>
            <a:xfrm>
              <a:off x="644742" y="5508875"/>
              <a:ext cx="1294648" cy="461665"/>
            </a:xfrm>
            <a:prstGeom prst="rect">
              <a:avLst/>
            </a:prstGeom>
            <a:noFill/>
          </p:spPr>
          <p:txBody>
            <a:bodyPr wrap="square" rtlCol="0">
              <a:spAutoFit/>
            </a:bodyPr>
            <a:lstStyle/>
            <a:p>
              <a:pPr algn="ctr"/>
              <a:r>
                <a:rPr lang="en-US" sz="1200" b="1" dirty="0" smtClean="0">
                  <a:solidFill>
                    <a:srgbClr val="00407A"/>
                  </a:solidFill>
                </a:rPr>
                <a:t>lower plasma generator</a:t>
              </a:r>
              <a:endParaRPr lang="nl-BE" sz="1200" b="1" dirty="0">
                <a:solidFill>
                  <a:srgbClr val="00407A"/>
                </a:solidFill>
              </a:endParaRPr>
            </a:p>
          </p:txBody>
        </p:sp>
      </p:grpSp>
      <p:sp>
        <p:nvSpPr>
          <p:cNvPr id="129" name="Titel 1"/>
          <p:cNvSpPr txBox="1">
            <a:spLocks/>
          </p:cNvSpPr>
          <p:nvPr/>
        </p:nvSpPr>
        <p:spPr>
          <a:xfrm>
            <a:off x="173936" y="137122"/>
            <a:ext cx="8334000" cy="512696"/>
          </a:xfrm>
          <a:prstGeom prst="rect">
            <a:avLst/>
          </a:prstGeom>
        </p:spPr>
        <p:txBody>
          <a:bodyPr vert="horz" lIns="0" tIns="0" rIns="0" bIns="0" rtlCol="0" anchor="b" anchorCtr="0">
            <a:normAutofit/>
          </a:bodyPr>
          <a:lst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a:lstStyle>
          <a:p>
            <a:r>
              <a:rPr lang="en-US" sz="2800" dirty="0"/>
              <a:t>Reaction zones of plasma fuming process</a:t>
            </a:r>
          </a:p>
        </p:txBody>
      </p:sp>
      <p:sp>
        <p:nvSpPr>
          <p:cNvPr id="128" name="Tijdelijke aanduiding voor dianummer 2"/>
          <p:cNvSpPr txBox="1">
            <a:spLocks/>
          </p:cNvSpPr>
          <p:nvPr/>
        </p:nvSpPr>
        <p:spPr>
          <a:xfrm>
            <a:off x="-612576" y="6525344"/>
            <a:ext cx="936000" cy="215992"/>
          </a:xfrm>
          <a:prstGeom prst="rect">
            <a:avLst/>
          </a:prstGeom>
        </p:spPr>
        <p:txBody>
          <a:bodyPr vert="horz" lIns="0" tIns="0" rIns="0" bIns="0" rtlCol="0" anchor="t" anchorCtr="0"/>
          <a:lstStyle>
            <a:defPPr>
              <a:defRPr lang="nl-BE"/>
            </a:defPPr>
            <a:lvl1pPr marL="0" algn="r" defTabSz="914400" rtl="0" eaLnBrk="1" latinLnBrk="0" hangingPunct="1">
              <a:defRPr sz="1000" kern="1200">
                <a:solidFill>
                  <a:srgbClr val="00407A"/>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4</a:t>
            </a:r>
            <a:endParaRPr kumimoji="0" lang="en-US" sz="10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26120739"/>
      </p:ext>
    </p:extLst>
  </p:cSld>
  <p:clrMapOvr>
    <a:masterClrMapping/>
  </p:clrMapOvr>
  <mc:AlternateContent xmlns:mc="http://schemas.openxmlformats.org/markup-compatibility/2006" xmlns:p14="http://schemas.microsoft.com/office/powerpoint/2010/main">
    <mc:Choice Requires="p14">
      <p:transition spd="slow" p14:dur="2000" advTm="236319"/>
    </mc:Choice>
    <mc:Fallback xmlns="">
      <p:transition spd="slow" advTm="23631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0" name="Straight Connector 749"/>
          <p:cNvCxnSpPr/>
          <p:nvPr/>
        </p:nvCxnSpPr>
        <p:spPr>
          <a:xfrm>
            <a:off x="2649268" y="3606377"/>
            <a:ext cx="0" cy="321662"/>
          </a:xfrm>
          <a:prstGeom prst="line">
            <a:avLst/>
          </a:prstGeom>
          <a:ln w="38100">
            <a:solidFill>
              <a:srgbClr val="0000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a:off x="7385508" y="3210635"/>
            <a:ext cx="0" cy="487473"/>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sp>
        <p:nvSpPr>
          <p:cNvPr id="767" name="Titel 1"/>
          <p:cNvSpPr txBox="1">
            <a:spLocks/>
          </p:cNvSpPr>
          <p:nvPr/>
        </p:nvSpPr>
        <p:spPr>
          <a:xfrm>
            <a:off x="88339" y="-23318"/>
            <a:ext cx="8334000" cy="512696"/>
          </a:xfrm>
          <a:prstGeom prst="rect">
            <a:avLst/>
          </a:prstGeom>
        </p:spPr>
        <p:txBody>
          <a:bodyPr vert="horz" lIns="0" tIns="0" rIns="0" bIns="0" rtlCol="0" anchor="b" anchorCtr="0">
            <a:normAutofit/>
          </a:bodyPr>
          <a:lst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a:lstStyle>
          <a:p>
            <a:r>
              <a:rPr lang="en-US" sz="2600" dirty="0" smtClean="0"/>
              <a:t>Model structure for plasma fuming process</a:t>
            </a:r>
            <a:endParaRPr lang="en-US" sz="2600" dirty="0"/>
          </a:p>
        </p:txBody>
      </p:sp>
      <p:sp>
        <p:nvSpPr>
          <p:cNvPr id="15" name="TextBox 14"/>
          <p:cNvSpPr txBox="1"/>
          <p:nvPr/>
        </p:nvSpPr>
        <p:spPr>
          <a:xfrm>
            <a:off x="675336" y="689895"/>
            <a:ext cx="1159292" cy="369332"/>
          </a:xfrm>
          <a:prstGeom prst="rect">
            <a:avLst/>
          </a:prstGeom>
          <a:ln/>
        </p:spPr>
        <p:style>
          <a:lnRef idx="3">
            <a:schemeClr val="lt1"/>
          </a:lnRef>
          <a:fillRef idx="1">
            <a:schemeClr val="dk1"/>
          </a:fillRef>
          <a:effectRef idx="1">
            <a:schemeClr val="dk1"/>
          </a:effectRef>
          <a:fontRef idx="minor">
            <a:schemeClr val="lt1"/>
          </a:fontRef>
        </p:style>
        <p:txBody>
          <a:bodyPr wrap="none" rtlCol="0">
            <a:spAutoFit/>
          </a:bodyPr>
          <a:lstStyle/>
          <a:p>
            <a:r>
              <a:rPr lang="en-US" dirty="0" smtClean="0">
                <a:solidFill>
                  <a:srgbClr val="FFFFFF"/>
                </a:solidFill>
              </a:rPr>
              <a:t>Start slag</a:t>
            </a:r>
            <a:endParaRPr lang="nl-BE" dirty="0">
              <a:solidFill>
                <a:srgbClr val="FFFFFF"/>
              </a:solidFill>
            </a:endParaRPr>
          </a:p>
        </p:txBody>
      </p:sp>
      <p:sp>
        <p:nvSpPr>
          <p:cNvPr id="14" name="TextBox 13"/>
          <p:cNvSpPr txBox="1"/>
          <p:nvPr/>
        </p:nvSpPr>
        <p:spPr>
          <a:xfrm>
            <a:off x="1998776" y="1455321"/>
            <a:ext cx="2082621" cy="369332"/>
          </a:xfrm>
          <a:prstGeom prst="rect">
            <a:avLst/>
          </a:prstGeom>
          <a:ln/>
        </p:spPr>
        <p:style>
          <a:lnRef idx="3">
            <a:schemeClr val="lt1"/>
          </a:lnRef>
          <a:fillRef idx="1">
            <a:schemeClr val="dk1"/>
          </a:fillRef>
          <a:effectRef idx="1">
            <a:schemeClr val="dk1"/>
          </a:effectRef>
          <a:fontRef idx="minor">
            <a:schemeClr val="lt1"/>
          </a:fontRef>
        </p:style>
        <p:txBody>
          <a:bodyPr wrap="none" rtlCol="0">
            <a:spAutoFit/>
          </a:bodyPr>
          <a:lstStyle/>
          <a:p>
            <a:r>
              <a:rPr lang="en-US" dirty="0" smtClean="0">
                <a:solidFill>
                  <a:srgbClr val="FFFFFF"/>
                </a:solidFill>
              </a:rPr>
              <a:t>Feeding materials</a:t>
            </a:r>
            <a:endParaRPr lang="nl-BE" dirty="0">
              <a:solidFill>
                <a:srgbClr val="FFFFFF"/>
              </a:solidFill>
            </a:endParaRPr>
          </a:p>
        </p:txBody>
      </p:sp>
      <p:sp>
        <p:nvSpPr>
          <p:cNvPr id="16" name="TextBox 15"/>
          <p:cNvSpPr txBox="1"/>
          <p:nvPr/>
        </p:nvSpPr>
        <p:spPr>
          <a:xfrm>
            <a:off x="5956712" y="1457388"/>
            <a:ext cx="1236236" cy="369332"/>
          </a:xfrm>
          <a:prstGeom prst="rect">
            <a:avLst/>
          </a:prstGeom>
          <a:ln/>
        </p:spPr>
        <p:style>
          <a:lnRef idx="3">
            <a:schemeClr val="lt1"/>
          </a:lnRef>
          <a:fillRef idx="1">
            <a:schemeClr val="dk1"/>
          </a:fillRef>
          <a:effectRef idx="1">
            <a:schemeClr val="dk1"/>
          </a:effectRef>
          <a:fontRef idx="minor">
            <a:schemeClr val="lt1"/>
          </a:fontRef>
        </p:style>
        <p:txBody>
          <a:bodyPr wrap="none" rtlCol="0">
            <a:spAutoFit/>
          </a:bodyPr>
          <a:lstStyle/>
          <a:p>
            <a:r>
              <a:rPr lang="en-US" dirty="0" smtClean="0">
                <a:solidFill>
                  <a:srgbClr val="FFFFFF"/>
                </a:solidFill>
              </a:rPr>
              <a:t>Air stream</a:t>
            </a:r>
            <a:endParaRPr lang="nl-BE" dirty="0">
              <a:solidFill>
                <a:srgbClr val="FFFFFF"/>
              </a:solidFill>
            </a:endParaRPr>
          </a:p>
        </p:txBody>
      </p:sp>
      <p:sp>
        <p:nvSpPr>
          <p:cNvPr id="17" name="TextBox 16"/>
          <p:cNvSpPr txBox="1"/>
          <p:nvPr/>
        </p:nvSpPr>
        <p:spPr>
          <a:xfrm>
            <a:off x="7422870" y="1457388"/>
            <a:ext cx="1364476" cy="369332"/>
          </a:xfrm>
          <a:prstGeom prst="rect">
            <a:avLst/>
          </a:prstGeom>
          <a:ln/>
        </p:spPr>
        <p:style>
          <a:lnRef idx="3">
            <a:schemeClr val="lt1"/>
          </a:lnRef>
          <a:fillRef idx="1">
            <a:schemeClr val="dk1"/>
          </a:fillRef>
          <a:effectRef idx="1">
            <a:schemeClr val="dk1"/>
          </a:effectRef>
          <a:fontRef idx="minor">
            <a:schemeClr val="lt1"/>
          </a:fontRef>
        </p:style>
        <p:txBody>
          <a:bodyPr wrap="none" rtlCol="0">
            <a:spAutoFit/>
          </a:bodyPr>
          <a:lstStyle/>
          <a:p>
            <a:r>
              <a:rPr lang="en-US" dirty="0" smtClean="0">
                <a:solidFill>
                  <a:srgbClr val="FFFFFF"/>
                </a:solidFill>
              </a:rPr>
              <a:t>Natural gas</a:t>
            </a:r>
            <a:endParaRPr lang="nl-BE" dirty="0">
              <a:solidFill>
                <a:srgbClr val="FFFFFF"/>
              </a:solidFill>
            </a:endParaRPr>
          </a:p>
        </p:txBody>
      </p:sp>
      <p:sp>
        <p:nvSpPr>
          <p:cNvPr id="18" name="TextBox 17"/>
          <p:cNvSpPr txBox="1"/>
          <p:nvPr/>
        </p:nvSpPr>
        <p:spPr>
          <a:xfrm>
            <a:off x="4318018" y="1455321"/>
            <a:ext cx="1428596" cy="369332"/>
          </a:xfrm>
          <a:prstGeom prst="rect">
            <a:avLst/>
          </a:prstGeom>
          <a:ln/>
        </p:spPr>
        <p:style>
          <a:lnRef idx="3">
            <a:schemeClr val="lt1"/>
          </a:lnRef>
          <a:fillRef idx="1">
            <a:schemeClr val="dk1"/>
          </a:fillRef>
          <a:effectRef idx="1">
            <a:schemeClr val="dk1"/>
          </a:effectRef>
          <a:fontRef idx="minor">
            <a:schemeClr val="lt1"/>
          </a:fontRef>
        </p:style>
        <p:txBody>
          <a:bodyPr wrap="none" rtlCol="0">
            <a:spAutoFit/>
          </a:bodyPr>
          <a:lstStyle/>
          <a:p>
            <a:r>
              <a:rPr lang="en-US" dirty="0" smtClean="0">
                <a:solidFill>
                  <a:srgbClr val="FFFFFF"/>
                </a:solidFill>
              </a:rPr>
              <a:t>Coal stream</a:t>
            </a:r>
            <a:endParaRPr lang="nl-BE" dirty="0">
              <a:solidFill>
                <a:srgbClr val="FFFFFF"/>
              </a:solidFill>
            </a:endParaRPr>
          </a:p>
        </p:txBody>
      </p:sp>
      <p:sp>
        <p:nvSpPr>
          <p:cNvPr id="19" name="TextBox 18"/>
          <p:cNvSpPr txBox="1"/>
          <p:nvPr/>
        </p:nvSpPr>
        <p:spPr>
          <a:xfrm>
            <a:off x="6472561" y="2976526"/>
            <a:ext cx="1851789" cy="369332"/>
          </a:xfrm>
          <a:prstGeom prst="rect">
            <a:avLst/>
          </a:prstGeom>
          <a:ln/>
        </p:spPr>
        <p:style>
          <a:lnRef idx="3">
            <a:schemeClr val="lt1"/>
          </a:lnRef>
          <a:fillRef idx="1">
            <a:schemeClr val="dk1"/>
          </a:fillRef>
          <a:effectRef idx="1">
            <a:schemeClr val="dk1"/>
          </a:effectRef>
          <a:fontRef idx="minor">
            <a:schemeClr val="lt1"/>
          </a:fontRef>
        </p:style>
        <p:txBody>
          <a:bodyPr wrap="none" rtlCol="0">
            <a:spAutoFit/>
          </a:bodyPr>
          <a:lstStyle/>
          <a:p>
            <a:r>
              <a:rPr lang="en-US" dirty="0" smtClean="0">
                <a:solidFill>
                  <a:srgbClr val="FFFFFF"/>
                </a:solidFill>
              </a:rPr>
              <a:t>Combusted gas</a:t>
            </a:r>
            <a:endParaRPr lang="nl-BE" dirty="0">
              <a:solidFill>
                <a:srgbClr val="FFFFFF"/>
              </a:solidFill>
            </a:endParaRPr>
          </a:p>
        </p:txBody>
      </p:sp>
      <p:sp>
        <p:nvSpPr>
          <p:cNvPr id="20" name="TextBox 19"/>
          <p:cNvSpPr txBox="1"/>
          <p:nvPr/>
        </p:nvSpPr>
        <p:spPr>
          <a:xfrm>
            <a:off x="1997108" y="3425110"/>
            <a:ext cx="1287532" cy="369332"/>
          </a:xfrm>
          <a:prstGeom prst="rect">
            <a:avLst/>
          </a:prstGeom>
          <a:ln/>
        </p:spPr>
        <p:style>
          <a:lnRef idx="3">
            <a:schemeClr val="lt1"/>
          </a:lnRef>
          <a:fillRef idx="1">
            <a:schemeClr val="dk1"/>
          </a:fillRef>
          <a:effectRef idx="1">
            <a:schemeClr val="dk1"/>
          </a:effectRef>
          <a:fontRef idx="minor">
            <a:schemeClr val="lt1"/>
          </a:fontRef>
        </p:style>
        <p:txBody>
          <a:bodyPr wrap="none" rtlCol="0">
            <a:spAutoFit/>
          </a:bodyPr>
          <a:lstStyle/>
          <a:p>
            <a:r>
              <a:rPr lang="en-US" dirty="0" smtClean="0">
                <a:solidFill>
                  <a:srgbClr val="FFFFFF"/>
                </a:solidFill>
              </a:rPr>
              <a:t>Mixed slag</a:t>
            </a:r>
            <a:endParaRPr lang="nl-BE" dirty="0">
              <a:solidFill>
                <a:srgbClr val="FFFFFF"/>
              </a:solidFill>
            </a:endParaRPr>
          </a:p>
        </p:txBody>
      </p:sp>
      <p:sp>
        <p:nvSpPr>
          <p:cNvPr id="22" name="TextBox 21"/>
          <p:cNvSpPr txBox="1"/>
          <p:nvPr/>
        </p:nvSpPr>
        <p:spPr>
          <a:xfrm>
            <a:off x="829260" y="4141447"/>
            <a:ext cx="1736373" cy="369332"/>
          </a:xfrm>
          <a:prstGeom prst="rect">
            <a:avLst/>
          </a:prstGeom>
          <a:ln/>
        </p:spPr>
        <p:style>
          <a:lnRef idx="3">
            <a:schemeClr val="lt1"/>
          </a:lnRef>
          <a:fillRef idx="1">
            <a:schemeClr val="dk1"/>
          </a:fillRef>
          <a:effectRef idx="1">
            <a:schemeClr val="dk1"/>
          </a:effectRef>
          <a:fontRef idx="minor">
            <a:schemeClr val="lt1"/>
          </a:fontRef>
        </p:style>
        <p:txBody>
          <a:bodyPr wrap="none" rtlCol="0">
            <a:spAutoFit/>
          </a:bodyPr>
          <a:lstStyle/>
          <a:p>
            <a:r>
              <a:rPr lang="en-US" dirty="0" smtClean="0">
                <a:solidFill>
                  <a:srgbClr val="FFFFFF"/>
                </a:solidFill>
              </a:rPr>
              <a:t>Unreacted slag</a:t>
            </a:r>
            <a:endParaRPr lang="nl-BE" dirty="0">
              <a:solidFill>
                <a:srgbClr val="FFFFFF"/>
              </a:solidFill>
            </a:endParaRPr>
          </a:p>
        </p:txBody>
      </p:sp>
      <p:sp>
        <p:nvSpPr>
          <p:cNvPr id="23" name="TextBox 22"/>
          <p:cNvSpPr txBox="1"/>
          <p:nvPr/>
        </p:nvSpPr>
        <p:spPr>
          <a:xfrm>
            <a:off x="5623599" y="4147132"/>
            <a:ext cx="1479892" cy="369332"/>
          </a:xfrm>
          <a:prstGeom prst="rect">
            <a:avLst/>
          </a:prstGeom>
          <a:ln/>
        </p:spPr>
        <p:style>
          <a:lnRef idx="3">
            <a:schemeClr val="lt1"/>
          </a:lnRef>
          <a:fillRef idx="1">
            <a:schemeClr val="dk1"/>
          </a:fillRef>
          <a:effectRef idx="1">
            <a:schemeClr val="dk1"/>
          </a:effectRef>
          <a:fontRef idx="minor">
            <a:schemeClr val="lt1"/>
          </a:fontRef>
        </p:style>
        <p:txBody>
          <a:bodyPr wrap="none" rtlCol="0">
            <a:spAutoFit/>
          </a:bodyPr>
          <a:lstStyle/>
          <a:p>
            <a:r>
              <a:rPr lang="en-US" dirty="0" smtClean="0">
                <a:solidFill>
                  <a:srgbClr val="FFFFFF"/>
                </a:solidFill>
              </a:rPr>
              <a:t>Reacted gas</a:t>
            </a:r>
            <a:endParaRPr lang="nl-BE" dirty="0">
              <a:solidFill>
                <a:srgbClr val="FFFFFF"/>
              </a:solidFill>
            </a:endParaRPr>
          </a:p>
        </p:txBody>
      </p:sp>
      <p:sp>
        <p:nvSpPr>
          <p:cNvPr id="24" name="TextBox 23"/>
          <p:cNvSpPr txBox="1"/>
          <p:nvPr/>
        </p:nvSpPr>
        <p:spPr>
          <a:xfrm>
            <a:off x="2893666" y="4147132"/>
            <a:ext cx="1531188" cy="369332"/>
          </a:xfrm>
          <a:prstGeom prst="rect">
            <a:avLst/>
          </a:prstGeom>
          <a:ln/>
        </p:spPr>
        <p:style>
          <a:lnRef idx="3">
            <a:schemeClr val="lt1"/>
          </a:lnRef>
          <a:fillRef idx="1">
            <a:schemeClr val="dk1"/>
          </a:fillRef>
          <a:effectRef idx="1">
            <a:schemeClr val="dk1"/>
          </a:effectRef>
          <a:fontRef idx="minor">
            <a:schemeClr val="lt1"/>
          </a:fontRef>
        </p:style>
        <p:txBody>
          <a:bodyPr wrap="none" rtlCol="0">
            <a:spAutoFit/>
          </a:bodyPr>
          <a:lstStyle/>
          <a:p>
            <a:r>
              <a:rPr lang="en-US" dirty="0" smtClean="0">
                <a:solidFill>
                  <a:srgbClr val="FFFFFF"/>
                </a:solidFill>
              </a:rPr>
              <a:t>Reacted slag</a:t>
            </a:r>
            <a:endParaRPr lang="nl-BE" dirty="0">
              <a:solidFill>
                <a:srgbClr val="FFFFFF"/>
              </a:solidFill>
            </a:endParaRPr>
          </a:p>
        </p:txBody>
      </p:sp>
      <p:sp>
        <p:nvSpPr>
          <p:cNvPr id="26" name="TextBox 25"/>
          <p:cNvSpPr txBox="1"/>
          <p:nvPr/>
        </p:nvSpPr>
        <p:spPr>
          <a:xfrm>
            <a:off x="6972102" y="6094929"/>
            <a:ext cx="1139356" cy="369332"/>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solidFill>
                  <a:srgbClr val="FFFFFF"/>
                </a:solidFill>
              </a:rPr>
              <a:t>Off gas</a:t>
            </a:r>
            <a:endParaRPr lang="nl-BE" dirty="0">
              <a:solidFill>
                <a:srgbClr val="FFFFFF"/>
              </a:solidFill>
            </a:endParaRPr>
          </a:p>
        </p:txBody>
      </p:sp>
      <p:sp>
        <p:nvSpPr>
          <p:cNvPr id="28" name="TextBox 27"/>
          <p:cNvSpPr txBox="1"/>
          <p:nvPr/>
        </p:nvSpPr>
        <p:spPr>
          <a:xfrm>
            <a:off x="1928345" y="6094929"/>
            <a:ext cx="2095445" cy="369332"/>
          </a:xfrm>
          <a:prstGeom prst="rect">
            <a:avLst/>
          </a:prstGeom>
          <a:ln/>
        </p:spPr>
        <p:style>
          <a:lnRef idx="3">
            <a:schemeClr val="lt1"/>
          </a:lnRef>
          <a:fillRef idx="1">
            <a:schemeClr val="dk1"/>
          </a:fillRef>
          <a:effectRef idx="1">
            <a:schemeClr val="dk1"/>
          </a:effectRef>
          <a:fontRef idx="minor">
            <a:schemeClr val="lt1"/>
          </a:fontRef>
        </p:style>
        <p:txBody>
          <a:bodyPr wrap="none" rtlCol="0">
            <a:spAutoFit/>
          </a:bodyPr>
          <a:lstStyle/>
          <a:p>
            <a:r>
              <a:rPr lang="en-US" dirty="0" smtClean="0">
                <a:solidFill>
                  <a:srgbClr val="FFFFFF"/>
                </a:solidFill>
              </a:rPr>
              <a:t>Homogenized slag</a:t>
            </a:r>
            <a:endParaRPr lang="nl-BE" dirty="0">
              <a:solidFill>
                <a:srgbClr val="FFFFFF"/>
              </a:solidFill>
            </a:endParaRPr>
          </a:p>
        </p:txBody>
      </p:sp>
      <p:sp>
        <p:nvSpPr>
          <p:cNvPr id="29" name="TextBox 28"/>
          <p:cNvSpPr txBox="1"/>
          <p:nvPr/>
        </p:nvSpPr>
        <p:spPr>
          <a:xfrm>
            <a:off x="317689" y="2382743"/>
            <a:ext cx="1878323" cy="369332"/>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smtClean="0">
                <a:solidFill>
                  <a:srgbClr val="FFFFFF"/>
                </a:solidFill>
              </a:rPr>
              <a:t>Equilibrated slag</a:t>
            </a:r>
            <a:endParaRPr lang="nl-BE" dirty="0">
              <a:solidFill>
                <a:srgbClr val="FFFFFF"/>
              </a:solidFill>
            </a:endParaRPr>
          </a:p>
        </p:txBody>
      </p:sp>
      <p:cxnSp>
        <p:nvCxnSpPr>
          <p:cNvPr id="3" name="Elbow Connector 2"/>
          <p:cNvCxnSpPr>
            <a:stCxn id="14" idx="2"/>
            <a:endCxn id="18" idx="2"/>
          </p:cNvCxnSpPr>
          <p:nvPr/>
        </p:nvCxnSpPr>
        <p:spPr>
          <a:xfrm rot="16200000" flipH="1">
            <a:off x="4036201" y="828538"/>
            <a:ext cx="12700" cy="1992229"/>
          </a:xfrm>
          <a:prstGeom prst="bentConnector3">
            <a:avLst>
              <a:gd name="adj1" fmla="val 1800000"/>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5" name="Elbow Connector 4"/>
          <p:cNvCxnSpPr>
            <a:stCxn id="16" idx="2"/>
            <a:endCxn id="17" idx="2"/>
          </p:cNvCxnSpPr>
          <p:nvPr/>
        </p:nvCxnSpPr>
        <p:spPr>
          <a:xfrm rot="16200000" flipH="1">
            <a:off x="7339969" y="1061581"/>
            <a:ext cx="12700" cy="1530278"/>
          </a:xfrm>
          <a:prstGeom prst="bentConnector3">
            <a:avLst>
              <a:gd name="adj1" fmla="val 2700000"/>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4046142" y="2044842"/>
            <a:ext cx="0" cy="344271"/>
          </a:xfrm>
          <a:prstGeom prst="line">
            <a:avLst/>
          </a:prstGeom>
          <a:ln w="38100">
            <a:solidFill>
              <a:srgbClr val="0000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5" idx="2"/>
            <a:endCxn id="29" idx="0"/>
          </p:cNvCxnSpPr>
          <p:nvPr/>
        </p:nvCxnSpPr>
        <p:spPr>
          <a:xfrm>
            <a:off x="1254982" y="1059227"/>
            <a:ext cx="1869" cy="1323516"/>
          </a:xfrm>
          <a:prstGeom prst="line">
            <a:avLst/>
          </a:prstGeom>
          <a:ln w="38100">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5400000" flipH="1" flipV="1">
            <a:off x="2649104" y="1322984"/>
            <a:ext cx="36745" cy="2796038"/>
          </a:xfrm>
          <a:prstGeom prst="bentConnector3">
            <a:avLst>
              <a:gd name="adj1" fmla="val -622125"/>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739" name="Straight Connector 738"/>
          <p:cNvCxnSpPr/>
          <p:nvPr/>
        </p:nvCxnSpPr>
        <p:spPr>
          <a:xfrm flipV="1">
            <a:off x="7359019" y="2166177"/>
            <a:ext cx="0" cy="823050"/>
          </a:xfrm>
          <a:prstGeom prst="line">
            <a:avLst/>
          </a:prstGeom>
          <a:ln w="38100">
            <a:solidFill>
              <a:srgbClr val="0000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4" name="Elbow Connector 743"/>
          <p:cNvCxnSpPr>
            <a:stCxn id="22" idx="0"/>
            <a:endCxn id="24" idx="0"/>
          </p:cNvCxnSpPr>
          <p:nvPr/>
        </p:nvCxnSpPr>
        <p:spPr>
          <a:xfrm rot="16200000" flipH="1">
            <a:off x="2675510" y="3163383"/>
            <a:ext cx="5685" cy="1961813"/>
          </a:xfrm>
          <a:prstGeom prst="bentConnector3">
            <a:avLst>
              <a:gd name="adj1" fmla="val -4021108"/>
            </a:avLst>
          </a:prstGeom>
          <a:ln w="38100">
            <a:solidFill>
              <a:srgbClr val="0000C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6" name="Elbow Connector 745"/>
          <p:cNvCxnSpPr>
            <a:stCxn id="23" idx="0"/>
            <a:endCxn id="25" idx="0"/>
          </p:cNvCxnSpPr>
          <p:nvPr/>
        </p:nvCxnSpPr>
        <p:spPr>
          <a:xfrm rot="5400000" flipH="1" flipV="1">
            <a:off x="7346596" y="3164081"/>
            <a:ext cx="12700" cy="1966102"/>
          </a:xfrm>
          <a:prstGeom prst="bentConnector3">
            <a:avLst>
              <a:gd name="adj1" fmla="val 3700000"/>
            </a:avLst>
          </a:prstGeom>
          <a:ln w="38100">
            <a:solidFill>
              <a:srgbClr val="0000C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6" name="Elbow Connector 755"/>
          <p:cNvCxnSpPr>
            <a:stCxn id="24" idx="2"/>
            <a:endCxn id="23" idx="2"/>
          </p:cNvCxnSpPr>
          <p:nvPr/>
        </p:nvCxnSpPr>
        <p:spPr>
          <a:xfrm rot="16200000" flipH="1">
            <a:off x="5011402" y="3164321"/>
            <a:ext cx="12700" cy="2704285"/>
          </a:xfrm>
          <a:prstGeom prst="bentConnector3">
            <a:avLst>
              <a:gd name="adj1" fmla="val 1800000"/>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flipV="1">
            <a:off x="4967728" y="4741914"/>
            <a:ext cx="0" cy="355661"/>
          </a:xfrm>
          <a:prstGeom prst="line">
            <a:avLst/>
          </a:prstGeom>
          <a:ln w="38100">
            <a:solidFill>
              <a:srgbClr val="0000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29" idx="1"/>
            <a:endCxn id="28" idx="1"/>
          </p:cNvCxnSpPr>
          <p:nvPr/>
        </p:nvCxnSpPr>
        <p:spPr>
          <a:xfrm rot="10800000" flipH="1" flipV="1">
            <a:off x="317689" y="2567409"/>
            <a:ext cx="1610656" cy="3712186"/>
          </a:xfrm>
          <a:prstGeom prst="bentConnector3">
            <a:avLst>
              <a:gd name="adj1" fmla="val -15657"/>
            </a:avLst>
          </a:prstGeom>
          <a:ln w="38100">
            <a:solidFill>
              <a:srgbClr val="0000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2667476" y="2975149"/>
            <a:ext cx="0" cy="436099"/>
          </a:xfrm>
          <a:prstGeom prst="line">
            <a:avLst/>
          </a:prstGeom>
          <a:ln w="38100">
            <a:solidFill>
              <a:srgbClr val="0000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6" name="Elbow Connector 775"/>
          <p:cNvCxnSpPr/>
          <p:nvPr/>
        </p:nvCxnSpPr>
        <p:spPr>
          <a:xfrm rot="16200000" flipH="1">
            <a:off x="2680532" y="3489517"/>
            <a:ext cx="910411" cy="2902133"/>
          </a:xfrm>
          <a:prstGeom prst="bentConnector3">
            <a:avLst>
              <a:gd name="adj1" fmla="val 125110"/>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782" name="Straight Connector 781"/>
          <p:cNvCxnSpPr>
            <a:stCxn id="28" idx="0"/>
          </p:cNvCxnSpPr>
          <p:nvPr/>
        </p:nvCxnSpPr>
        <p:spPr>
          <a:xfrm flipV="1">
            <a:off x="2976068" y="5637290"/>
            <a:ext cx="0" cy="457639"/>
          </a:xfrm>
          <a:prstGeom prst="line">
            <a:avLst/>
          </a:prstGeom>
          <a:ln w="38100">
            <a:solidFill>
              <a:srgbClr val="0000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4" name="Elbow Connector 783"/>
          <p:cNvCxnSpPr/>
          <p:nvPr/>
        </p:nvCxnSpPr>
        <p:spPr>
          <a:xfrm rot="16200000" flipV="1">
            <a:off x="6079444" y="4785431"/>
            <a:ext cx="738389" cy="1881758"/>
          </a:xfrm>
          <a:prstGeom prst="bentConnector3">
            <a:avLst>
              <a:gd name="adj1" fmla="val 56243"/>
            </a:avLst>
          </a:prstGeom>
          <a:ln w="38100">
            <a:solidFill>
              <a:srgbClr val="0000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7" name="Elbow Connector 786"/>
          <p:cNvCxnSpPr/>
          <p:nvPr/>
        </p:nvCxnSpPr>
        <p:spPr>
          <a:xfrm rot="5400000" flipH="1" flipV="1">
            <a:off x="7207539" y="4930094"/>
            <a:ext cx="1573838" cy="746578"/>
          </a:xfrm>
          <a:prstGeom prst="bentConnector3">
            <a:avLst>
              <a:gd name="adj1" fmla="val 26598"/>
            </a:avLst>
          </a:prstGeom>
          <a:ln w="38100">
            <a:solidFill>
              <a:srgbClr val="0000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642651" y="1709708"/>
            <a:ext cx="540000" cy="54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R0</a:t>
            </a:r>
            <a:endParaRPr lang="nl-BE" sz="1200" b="1" dirty="0">
              <a:solidFill>
                <a:srgbClr val="FFFFFF"/>
              </a:solidFill>
            </a:endParaRPr>
          </a:p>
        </p:txBody>
      </p:sp>
      <p:sp>
        <p:nvSpPr>
          <p:cNvPr id="13" name="TextBox 12"/>
          <p:cNvSpPr txBox="1"/>
          <p:nvPr/>
        </p:nvSpPr>
        <p:spPr>
          <a:xfrm>
            <a:off x="3191300" y="2382743"/>
            <a:ext cx="1646605" cy="369332"/>
          </a:xfrm>
          <a:prstGeom prst="rect">
            <a:avLst/>
          </a:prstGeom>
          <a:ln/>
        </p:spPr>
        <p:style>
          <a:lnRef idx="3">
            <a:schemeClr val="lt1"/>
          </a:lnRef>
          <a:fillRef idx="1">
            <a:schemeClr val="dk1"/>
          </a:fillRef>
          <a:effectRef idx="1">
            <a:schemeClr val="dk1"/>
          </a:effectRef>
          <a:fontRef idx="minor">
            <a:schemeClr val="lt1"/>
          </a:fontRef>
        </p:style>
        <p:txBody>
          <a:bodyPr wrap="none" rtlCol="0">
            <a:spAutoFit/>
          </a:bodyPr>
          <a:lstStyle/>
          <a:p>
            <a:r>
              <a:rPr lang="en-US" dirty="0" smtClean="0">
                <a:solidFill>
                  <a:srgbClr val="FFFFFF"/>
                </a:solidFill>
              </a:rPr>
              <a:t>Premixed slag</a:t>
            </a:r>
            <a:endParaRPr lang="nl-BE" dirty="0">
              <a:solidFill>
                <a:srgbClr val="FFFFFF"/>
              </a:solidFill>
            </a:endParaRPr>
          </a:p>
        </p:txBody>
      </p:sp>
      <p:sp>
        <p:nvSpPr>
          <p:cNvPr id="120" name="Oval 119"/>
          <p:cNvSpPr/>
          <p:nvPr/>
        </p:nvSpPr>
        <p:spPr>
          <a:xfrm>
            <a:off x="4183005" y="1877197"/>
            <a:ext cx="540000" cy="54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R4</a:t>
            </a:r>
            <a:endParaRPr lang="nl-BE" sz="1200" b="1" dirty="0">
              <a:solidFill>
                <a:srgbClr val="FFFFFF"/>
              </a:solidFill>
            </a:endParaRPr>
          </a:p>
        </p:txBody>
      </p:sp>
      <p:sp>
        <p:nvSpPr>
          <p:cNvPr id="121" name="Oval 120"/>
          <p:cNvSpPr/>
          <p:nvPr/>
        </p:nvSpPr>
        <p:spPr>
          <a:xfrm>
            <a:off x="7436958" y="2402022"/>
            <a:ext cx="540000" cy="54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R2</a:t>
            </a:r>
            <a:endParaRPr lang="nl-BE" sz="1200" b="1" dirty="0">
              <a:solidFill>
                <a:srgbClr val="FFFFFF"/>
              </a:solidFill>
            </a:endParaRPr>
          </a:p>
        </p:txBody>
      </p:sp>
      <p:sp>
        <p:nvSpPr>
          <p:cNvPr id="122" name="Oval 121"/>
          <p:cNvSpPr/>
          <p:nvPr/>
        </p:nvSpPr>
        <p:spPr>
          <a:xfrm>
            <a:off x="2744640" y="2857198"/>
            <a:ext cx="540000" cy="54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R5</a:t>
            </a:r>
            <a:endParaRPr lang="nl-BE" sz="1200" b="1" dirty="0">
              <a:solidFill>
                <a:srgbClr val="FFFFFF"/>
              </a:solidFill>
            </a:endParaRPr>
          </a:p>
        </p:txBody>
      </p:sp>
      <p:sp>
        <p:nvSpPr>
          <p:cNvPr id="129" name="Oval 128"/>
          <p:cNvSpPr/>
          <p:nvPr/>
        </p:nvSpPr>
        <p:spPr>
          <a:xfrm>
            <a:off x="3077433" y="5522790"/>
            <a:ext cx="540000" cy="54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R7</a:t>
            </a:r>
            <a:endParaRPr lang="nl-BE" sz="1200" b="1" dirty="0">
              <a:solidFill>
                <a:srgbClr val="FFFFFF"/>
              </a:solidFill>
            </a:endParaRPr>
          </a:p>
        </p:txBody>
      </p:sp>
      <p:sp>
        <p:nvSpPr>
          <p:cNvPr id="21" name="TextBox 20"/>
          <p:cNvSpPr txBox="1"/>
          <p:nvPr/>
        </p:nvSpPr>
        <p:spPr>
          <a:xfrm>
            <a:off x="3760077" y="5102658"/>
            <a:ext cx="2339102" cy="369332"/>
          </a:xfrm>
          <a:prstGeom prst="rect">
            <a:avLst/>
          </a:prstGeom>
          <a:ln/>
        </p:spPr>
        <p:style>
          <a:lnRef idx="3">
            <a:schemeClr val="lt1"/>
          </a:lnRef>
          <a:fillRef idx="1">
            <a:schemeClr val="dk1"/>
          </a:fillRef>
          <a:effectRef idx="1">
            <a:schemeClr val="dk1"/>
          </a:effectRef>
          <a:fontRef idx="minor">
            <a:schemeClr val="lt1"/>
          </a:fontRef>
        </p:style>
        <p:txBody>
          <a:bodyPr wrap="none" rtlCol="0">
            <a:spAutoFit/>
          </a:bodyPr>
          <a:lstStyle/>
          <a:p>
            <a:r>
              <a:rPr lang="en-US" dirty="0" smtClean="0">
                <a:solidFill>
                  <a:srgbClr val="FFFFFF"/>
                </a:solidFill>
              </a:rPr>
              <a:t>Slag-gas equilibrium</a:t>
            </a:r>
            <a:endParaRPr lang="nl-BE" dirty="0">
              <a:solidFill>
                <a:srgbClr val="FFFFFF"/>
              </a:solidFill>
            </a:endParaRPr>
          </a:p>
        </p:txBody>
      </p:sp>
      <p:sp>
        <p:nvSpPr>
          <p:cNvPr id="136" name="Oval 135"/>
          <p:cNvSpPr/>
          <p:nvPr/>
        </p:nvSpPr>
        <p:spPr>
          <a:xfrm>
            <a:off x="5049727" y="4539596"/>
            <a:ext cx="540000" cy="54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R6</a:t>
            </a:r>
            <a:endParaRPr lang="nl-BE" sz="1200" b="1" dirty="0">
              <a:solidFill>
                <a:srgbClr val="FFFFFF"/>
              </a:solidFill>
            </a:endParaRPr>
          </a:p>
        </p:txBody>
      </p:sp>
      <p:sp>
        <p:nvSpPr>
          <p:cNvPr id="140" name="TextBox 139"/>
          <p:cNvSpPr txBox="1"/>
          <p:nvPr/>
        </p:nvSpPr>
        <p:spPr>
          <a:xfrm>
            <a:off x="5867515" y="689895"/>
            <a:ext cx="1402948" cy="369332"/>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smtClean="0">
                <a:solidFill>
                  <a:srgbClr val="FFFFFF"/>
                </a:solidFill>
              </a:rPr>
              <a:t>Power input</a:t>
            </a:r>
            <a:endParaRPr lang="nl-BE" dirty="0">
              <a:solidFill>
                <a:srgbClr val="FFFFFF"/>
              </a:solidFill>
            </a:endParaRPr>
          </a:p>
        </p:txBody>
      </p:sp>
      <p:cxnSp>
        <p:nvCxnSpPr>
          <p:cNvPr id="103" name="Straight Arrow Connector 102"/>
          <p:cNvCxnSpPr>
            <a:stCxn id="140" idx="2"/>
            <a:endCxn id="16" idx="0"/>
          </p:cNvCxnSpPr>
          <p:nvPr/>
        </p:nvCxnSpPr>
        <p:spPr>
          <a:xfrm>
            <a:off x="6568989" y="1059227"/>
            <a:ext cx="5841" cy="398161"/>
          </a:xfrm>
          <a:prstGeom prst="straightConnector1">
            <a:avLst/>
          </a:prstGeom>
          <a:ln w="3810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144" name="Oval 143"/>
          <p:cNvSpPr/>
          <p:nvPr/>
        </p:nvSpPr>
        <p:spPr>
          <a:xfrm>
            <a:off x="6730463" y="1003735"/>
            <a:ext cx="540000" cy="54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R1</a:t>
            </a:r>
            <a:endParaRPr lang="nl-BE" sz="1200" b="1" dirty="0">
              <a:solidFill>
                <a:srgbClr val="FFFFFF"/>
              </a:solidFill>
            </a:endParaRPr>
          </a:p>
        </p:txBody>
      </p:sp>
      <p:sp>
        <p:nvSpPr>
          <p:cNvPr id="149" name="TextBox 148"/>
          <p:cNvSpPr txBox="1"/>
          <p:nvPr/>
        </p:nvSpPr>
        <p:spPr>
          <a:xfrm>
            <a:off x="2159075" y="689895"/>
            <a:ext cx="1762021" cy="369332"/>
          </a:xfrm>
          <a:prstGeom prst="rect">
            <a:avLst/>
          </a:prstGeom>
          <a:ln/>
        </p:spPr>
        <p:style>
          <a:lnRef idx="3">
            <a:schemeClr val="lt1"/>
          </a:lnRef>
          <a:fillRef idx="1">
            <a:schemeClr val="dk1"/>
          </a:fillRef>
          <a:effectRef idx="1">
            <a:schemeClr val="dk1"/>
          </a:effectRef>
          <a:fontRef idx="minor">
            <a:schemeClr val="lt1"/>
          </a:fontRef>
        </p:style>
        <p:txBody>
          <a:bodyPr wrap="none" rtlCol="0">
            <a:spAutoFit/>
          </a:bodyPr>
          <a:lstStyle/>
          <a:p>
            <a:r>
              <a:rPr lang="en-US" dirty="0" smtClean="0">
                <a:solidFill>
                  <a:srgbClr val="FFFFFF"/>
                </a:solidFill>
              </a:rPr>
              <a:t>Elements input</a:t>
            </a:r>
            <a:endParaRPr lang="nl-BE" dirty="0">
              <a:solidFill>
                <a:srgbClr val="FFFFFF"/>
              </a:solidFill>
            </a:endParaRPr>
          </a:p>
        </p:txBody>
      </p:sp>
      <p:cxnSp>
        <p:nvCxnSpPr>
          <p:cNvPr id="109" name="Straight Connector 108"/>
          <p:cNvCxnSpPr>
            <a:stCxn id="149" idx="2"/>
            <a:endCxn id="14" idx="0"/>
          </p:cNvCxnSpPr>
          <p:nvPr/>
        </p:nvCxnSpPr>
        <p:spPr>
          <a:xfrm>
            <a:off x="3040086" y="1059227"/>
            <a:ext cx="1" cy="396094"/>
          </a:xfrm>
          <a:prstGeom prst="line">
            <a:avLst/>
          </a:prstGeom>
          <a:ln w="38100">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4" name="Oval 153"/>
          <p:cNvSpPr/>
          <p:nvPr/>
        </p:nvSpPr>
        <p:spPr>
          <a:xfrm>
            <a:off x="3124412" y="965301"/>
            <a:ext cx="540000" cy="54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R3</a:t>
            </a:r>
            <a:endParaRPr lang="nl-BE" sz="1200" b="1" dirty="0">
              <a:solidFill>
                <a:srgbClr val="FFFFFF"/>
              </a:solidFill>
            </a:endParaRPr>
          </a:p>
        </p:txBody>
      </p:sp>
      <p:sp>
        <p:nvSpPr>
          <p:cNvPr id="164" name="Oval 163"/>
          <p:cNvSpPr/>
          <p:nvPr/>
        </p:nvSpPr>
        <p:spPr>
          <a:xfrm>
            <a:off x="6732678" y="5596109"/>
            <a:ext cx="540000" cy="54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R8</a:t>
            </a:r>
            <a:endParaRPr lang="nl-BE" sz="1200" b="1" dirty="0">
              <a:solidFill>
                <a:srgbClr val="FFFFFF"/>
              </a:solidFill>
            </a:endParaRPr>
          </a:p>
        </p:txBody>
      </p:sp>
      <p:sp>
        <p:nvSpPr>
          <p:cNvPr id="25" name="TextBox 24"/>
          <p:cNvSpPr txBox="1"/>
          <p:nvPr/>
        </p:nvSpPr>
        <p:spPr>
          <a:xfrm>
            <a:off x="7487108" y="4147132"/>
            <a:ext cx="1685077" cy="369332"/>
          </a:xfrm>
          <a:prstGeom prst="rect">
            <a:avLst/>
          </a:prstGeom>
          <a:ln/>
        </p:spPr>
        <p:style>
          <a:lnRef idx="3">
            <a:schemeClr val="lt1"/>
          </a:lnRef>
          <a:fillRef idx="1">
            <a:schemeClr val="dk1"/>
          </a:fillRef>
          <a:effectRef idx="1">
            <a:schemeClr val="dk1"/>
          </a:effectRef>
          <a:fontRef idx="minor">
            <a:schemeClr val="lt1"/>
          </a:fontRef>
        </p:style>
        <p:txBody>
          <a:bodyPr wrap="none" rtlCol="0">
            <a:spAutoFit/>
          </a:bodyPr>
          <a:lstStyle/>
          <a:p>
            <a:r>
              <a:rPr lang="en-US" dirty="0" smtClean="0">
                <a:solidFill>
                  <a:srgbClr val="FFFFFF"/>
                </a:solidFill>
              </a:rPr>
              <a:t>Unreacted gas</a:t>
            </a:r>
            <a:endParaRPr lang="nl-BE" dirty="0">
              <a:solidFill>
                <a:srgbClr val="FFFFFF"/>
              </a:solidFill>
            </a:endParaRPr>
          </a:p>
        </p:txBody>
      </p:sp>
      <p:sp>
        <p:nvSpPr>
          <p:cNvPr id="132" name="Rounded Rectangle 131"/>
          <p:cNvSpPr/>
          <p:nvPr/>
        </p:nvSpPr>
        <p:spPr>
          <a:xfrm>
            <a:off x="2744640" y="3977042"/>
            <a:ext cx="4525824" cy="68622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133" name="TextBox 132"/>
          <p:cNvSpPr txBox="1"/>
          <p:nvPr/>
        </p:nvSpPr>
        <p:spPr>
          <a:xfrm>
            <a:off x="4016558" y="3338830"/>
            <a:ext cx="2082621" cy="507831"/>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pPr>
              <a:lnSpc>
                <a:spcPct val="150000"/>
              </a:lnSpc>
            </a:pPr>
            <a:r>
              <a:rPr lang="en-US" b="1" dirty="0" smtClean="0">
                <a:solidFill>
                  <a:srgbClr val="FFFFFF"/>
                </a:solidFill>
              </a:rPr>
              <a:t>Reaction kinetics</a:t>
            </a:r>
          </a:p>
        </p:txBody>
      </p:sp>
      <p:sp>
        <p:nvSpPr>
          <p:cNvPr id="53" name="Oval 52"/>
          <p:cNvSpPr/>
          <p:nvPr/>
        </p:nvSpPr>
        <p:spPr>
          <a:xfrm>
            <a:off x="832121" y="3011348"/>
            <a:ext cx="540000" cy="54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R9</a:t>
            </a:r>
            <a:endParaRPr lang="nl-BE" sz="1200" b="1" dirty="0">
              <a:solidFill>
                <a:srgbClr val="FFFFFF"/>
              </a:solidFill>
            </a:endParaRPr>
          </a:p>
        </p:txBody>
      </p:sp>
      <p:cxnSp>
        <p:nvCxnSpPr>
          <p:cNvPr id="4" name="Straight Arrow Connector 3"/>
          <p:cNvCxnSpPr/>
          <p:nvPr/>
        </p:nvCxnSpPr>
        <p:spPr>
          <a:xfrm>
            <a:off x="1405051" y="3292824"/>
            <a:ext cx="524697" cy="164379"/>
          </a:xfrm>
          <a:prstGeom prst="straightConnector1">
            <a:avLst/>
          </a:prstGeom>
          <a:ln w="28575">
            <a:solidFill>
              <a:srgbClr val="000099"/>
            </a:solidFill>
            <a:tailEnd type="triangle"/>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755622" y="3564560"/>
            <a:ext cx="605527" cy="56418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FFFFFF"/>
                </a:solidFill>
              </a:rPr>
              <a:t>R10</a:t>
            </a:r>
            <a:endParaRPr lang="nl-BE" sz="1000" b="1" dirty="0">
              <a:solidFill>
                <a:srgbClr val="FFFFFF"/>
              </a:solidFill>
            </a:endParaRPr>
          </a:p>
        </p:txBody>
      </p:sp>
      <p:cxnSp>
        <p:nvCxnSpPr>
          <p:cNvPr id="57" name="Straight Arrow Connector 56"/>
          <p:cNvCxnSpPr/>
          <p:nvPr/>
        </p:nvCxnSpPr>
        <p:spPr>
          <a:xfrm flipV="1">
            <a:off x="1392909" y="3767209"/>
            <a:ext cx="524697" cy="94494"/>
          </a:xfrm>
          <a:prstGeom prst="straightConnector1">
            <a:avLst/>
          </a:prstGeom>
          <a:ln w="28575">
            <a:solidFill>
              <a:srgbClr val="00009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Tijdelijke aanduiding voor dianummer 2"/>
          <p:cNvSpPr txBox="1">
            <a:spLocks/>
          </p:cNvSpPr>
          <p:nvPr/>
        </p:nvSpPr>
        <p:spPr>
          <a:xfrm>
            <a:off x="-612576" y="6525344"/>
            <a:ext cx="936000" cy="215992"/>
          </a:xfrm>
          <a:prstGeom prst="rect">
            <a:avLst/>
          </a:prstGeom>
        </p:spPr>
        <p:txBody>
          <a:bodyPr vert="horz" lIns="0" tIns="0" rIns="0" bIns="0" rtlCol="0" anchor="t" anchorCtr="0"/>
          <a:lstStyle>
            <a:defPPr>
              <a:defRPr lang="nl-BE"/>
            </a:defPPr>
            <a:lvl1pPr marL="0" algn="r" defTabSz="914400" rtl="0" eaLnBrk="1" latinLnBrk="0" hangingPunct="1">
              <a:defRPr sz="1000" kern="1200">
                <a:solidFill>
                  <a:srgbClr val="00407A"/>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5</a:t>
            </a:r>
            <a:endParaRPr kumimoji="0" lang="en-US" sz="10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custDataLst>
      <p:tags r:id="rId1"/>
    </p:custDataLst>
    <p:extLst>
      <p:ext uri="{BB962C8B-B14F-4D97-AF65-F5344CB8AC3E}">
        <p14:creationId xmlns:p14="http://schemas.microsoft.com/office/powerpoint/2010/main" val="1015744593"/>
      </p:ext>
    </p:extLst>
  </p:cSld>
  <p:clrMapOvr>
    <a:masterClrMapping/>
  </p:clrMapOvr>
  <mc:AlternateContent xmlns:mc="http://schemas.openxmlformats.org/markup-compatibility/2006" xmlns:p14="http://schemas.microsoft.com/office/powerpoint/2010/main">
    <mc:Choice Requires="p14">
      <p:transition spd="slow" p14:dur="2000" advTm="178658"/>
    </mc:Choice>
    <mc:Fallback xmlns="">
      <p:transition spd="slow" advTm="1786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2"/>
                                        </p:tgtEl>
                                        <p:attrNameLst>
                                          <p:attrName>style.visibility</p:attrName>
                                        </p:attrNameLst>
                                      </p:cBhvr>
                                      <p:to>
                                        <p:strVal val="visible"/>
                                      </p:to>
                                    </p:set>
                                    <p:animEffect transition="in" filter="barn(inVertical)">
                                      <p:cBhvr>
                                        <p:cTn id="31" dur="500"/>
                                        <p:tgtEl>
                                          <p:spTgt spid="13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3"/>
                                        </p:tgtEl>
                                        <p:attrNameLst>
                                          <p:attrName>style.visibility</p:attrName>
                                        </p:attrNameLst>
                                      </p:cBhvr>
                                      <p:to>
                                        <p:strVal val="visible"/>
                                      </p:to>
                                    </p:set>
                                    <p:animEffect transition="in" filter="barn(inVertical)">
                                      <p:cBhvr>
                                        <p:cTn id="34"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20" grpId="0" animBg="1"/>
      <p:bldP spid="121" grpId="0" animBg="1"/>
      <p:bldP spid="122" grpId="0" animBg="1"/>
      <p:bldP spid="129" grpId="0" animBg="1"/>
      <p:bldP spid="136" grpId="0" animBg="1"/>
      <p:bldP spid="144" grpId="0" animBg="1"/>
      <p:bldP spid="154" grpId="0" animBg="1"/>
      <p:bldP spid="164" grpId="0" animBg="1"/>
      <p:bldP spid="132" grpId="0" animBg="1"/>
      <p:bldP spid="133" grpId="0" animBg="1"/>
      <p:bldP spid="53"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el 1"/>
          <p:cNvSpPr txBox="1">
            <a:spLocks/>
          </p:cNvSpPr>
          <p:nvPr/>
        </p:nvSpPr>
        <p:spPr>
          <a:xfrm>
            <a:off x="67006" y="145883"/>
            <a:ext cx="8334000" cy="512696"/>
          </a:xfrm>
          <a:prstGeom prst="rect">
            <a:avLst/>
          </a:prstGeom>
        </p:spPr>
        <p:txBody>
          <a:bodyPr vert="horz" lIns="0" tIns="0" rIns="0" bIns="0" rtlCol="0" anchor="b" anchorCtr="0">
            <a:normAutofit fontScale="85000" lnSpcReduction="10000"/>
          </a:bodyPr>
          <a:lst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0" i="0" u="none" strike="noStrike" kern="1200" cap="none" spc="0" normalizeH="0" baseline="0" noProof="0" dirty="0" smtClean="0">
                <a:ln>
                  <a:noFill/>
                </a:ln>
                <a:solidFill>
                  <a:srgbClr val="52BDEC"/>
                </a:solidFill>
                <a:effectLst/>
                <a:uLnTx/>
                <a:uFillTx/>
                <a:latin typeface="Arial" pitchFamily="34" charset="0"/>
                <a:ea typeface="+mj-ea"/>
                <a:cs typeface="Arial" pitchFamily="34" charset="0"/>
              </a:rPr>
              <a:t>Kinetics model--Effective equilibrium reaction zone (EERZ) model</a:t>
            </a:r>
          </a:p>
        </p:txBody>
      </p:sp>
      <p:sp>
        <p:nvSpPr>
          <p:cNvPr id="121" name="Rectangle 120"/>
          <p:cNvSpPr/>
          <p:nvPr/>
        </p:nvSpPr>
        <p:spPr>
          <a:xfrm>
            <a:off x="1893751" y="3810001"/>
            <a:ext cx="1800000" cy="684652"/>
          </a:xfrm>
          <a:prstGeom prst="rect">
            <a:avLst/>
          </a:prstGeom>
          <a:pattFill prst="wdDnDiag">
            <a:fgClr>
              <a:srgbClr val="FFC000"/>
            </a:fgClr>
            <a:bgClr>
              <a:schemeClr val="bg1"/>
            </a:bgClr>
          </a:pattFill>
          <a:ln w="28575" cap="flat" cmpd="sng" algn="ctr">
            <a:solidFill>
              <a:srgbClr val="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cxnSp>
        <p:nvCxnSpPr>
          <p:cNvPr id="122" name="Straight Connector 121"/>
          <p:cNvCxnSpPr/>
          <p:nvPr/>
        </p:nvCxnSpPr>
        <p:spPr>
          <a:xfrm>
            <a:off x="1460831" y="2976265"/>
            <a:ext cx="674769" cy="0"/>
          </a:xfrm>
          <a:prstGeom prst="line">
            <a:avLst/>
          </a:prstGeom>
          <a:noFill/>
          <a:ln w="38100" cap="flat" cmpd="sng" algn="ctr">
            <a:solidFill>
              <a:srgbClr val="0070C0"/>
            </a:solidFill>
            <a:prstDash val="solid"/>
            <a:miter lim="800000"/>
          </a:ln>
          <a:effectLst/>
        </p:spPr>
      </p:cxnSp>
      <p:cxnSp>
        <p:nvCxnSpPr>
          <p:cNvPr id="123" name="Straight Connector 122"/>
          <p:cNvCxnSpPr/>
          <p:nvPr/>
        </p:nvCxnSpPr>
        <p:spPr>
          <a:xfrm>
            <a:off x="3318699" y="2955738"/>
            <a:ext cx="1086723" cy="0"/>
          </a:xfrm>
          <a:prstGeom prst="line">
            <a:avLst/>
          </a:prstGeom>
          <a:noFill/>
          <a:ln w="38100" cap="flat" cmpd="sng" algn="ctr">
            <a:solidFill>
              <a:srgbClr val="0070C0"/>
            </a:solidFill>
            <a:prstDash val="solid"/>
            <a:miter lim="800000"/>
          </a:ln>
          <a:effectLst/>
        </p:spPr>
      </p:cxnSp>
      <p:cxnSp>
        <p:nvCxnSpPr>
          <p:cNvPr id="124" name="Straight Connector 123"/>
          <p:cNvCxnSpPr/>
          <p:nvPr/>
        </p:nvCxnSpPr>
        <p:spPr>
          <a:xfrm>
            <a:off x="1798215" y="2976265"/>
            <a:ext cx="0" cy="399600"/>
          </a:xfrm>
          <a:prstGeom prst="line">
            <a:avLst/>
          </a:prstGeom>
          <a:noFill/>
          <a:ln w="38100" cap="flat" cmpd="sng" algn="ctr">
            <a:solidFill>
              <a:srgbClr val="0070C0"/>
            </a:solidFill>
            <a:prstDash val="solid"/>
            <a:miter lim="800000"/>
          </a:ln>
          <a:effectLst/>
        </p:spPr>
      </p:cxnSp>
      <p:cxnSp>
        <p:nvCxnSpPr>
          <p:cNvPr id="125" name="Straight Connector 124"/>
          <p:cNvCxnSpPr/>
          <p:nvPr/>
        </p:nvCxnSpPr>
        <p:spPr>
          <a:xfrm>
            <a:off x="1798215" y="3361132"/>
            <a:ext cx="2009254" cy="0"/>
          </a:xfrm>
          <a:prstGeom prst="line">
            <a:avLst/>
          </a:prstGeom>
          <a:noFill/>
          <a:ln w="38100" cap="flat" cmpd="sng" algn="ctr">
            <a:solidFill>
              <a:srgbClr val="0070C0"/>
            </a:solidFill>
            <a:prstDash val="solid"/>
            <a:miter lim="800000"/>
          </a:ln>
          <a:effectLst/>
        </p:spPr>
      </p:cxnSp>
      <p:cxnSp>
        <p:nvCxnSpPr>
          <p:cNvPr id="126" name="Straight Connector 125"/>
          <p:cNvCxnSpPr/>
          <p:nvPr/>
        </p:nvCxnSpPr>
        <p:spPr>
          <a:xfrm flipV="1">
            <a:off x="3807469" y="2976265"/>
            <a:ext cx="0" cy="398515"/>
          </a:xfrm>
          <a:prstGeom prst="line">
            <a:avLst/>
          </a:prstGeom>
          <a:noFill/>
          <a:ln w="38100" cap="flat" cmpd="sng" algn="ctr">
            <a:solidFill>
              <a:srgbClr val="0070C0"/>
            </a:solidFill>
            <a:prstDash val="solid"/>
            <a:miter lim="800000"/>
          </a:ln>
          <a:effectLst/>
        </p:spPr>
      </p:cxnSp>
      <p:cxnSp>
        <p:nvCxnSpPr>
          <p:cNvPr id="127" name="Straight Connector 126"/>
          <p:cNvCxnSpPr/>
          <p:nvPr/>
        </p:nvCxnSpPr>
        <p:spPr>
          <a:xfrm>
            <a:off x="2782370" y="3395359"/>
            <a:ext cx="0" cy="346857"/>
          </a:xfrm>
          <a:prstGeom prst="line">
            <a:avLst/>
          </a:prstGeom>
          <a:noFill/>
          <a:ln w="38100" cap="flat" cmpd="sng" algn="ctr">
            <a:solidFill>
              <a:srgbClr val="0070C0"/>
            </a:solidFill>
            <a:prstDash val="solid"/>
            <a:miter lim="800000"/>
          </a:ln>
          <a:effectLst/>
        </p:spPr>
      </p:cxnSp>
      <p:sp>
        <p:nvSpPr>
          <p:cNvPr id="128" name="TextBox 127"/>
          <p:cNvSpPr txBox="1"/>
          <p:nvPr/>
        </p:nvSpPr>
        <p:spPr>
          <a:xfrm>
            <a:off x="2009942" y="3966898"/>
            <a:ext cx="1544856"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dirty="0" smtClean="0">
                <a:ln>
                  <a:noFill/>
                </a:ln>
                <a:solidFill>
                  <a:prstClr val="black"/>
                </a:solidFill>
                <a:effectLst>
                  <a:glow rad="152400">
                    <a:prstClr val="white"/>
                  </a:glow>
                </a:effectLst>
                <a:uLnTx/>
                <a:uFillTx/>
                <a:latin typeface="Calibri" panose="020F0502020204030204"/>
                <a:ea typeface="宋体" panose="02010600030101010101" pitchFamily="2" charset="-122"/>
                <a:cs typeface="+mn-cs"/>
              </a:rPr>
              <a:t>Equilibrium</a:t>
            </a:r>
            <a:endParaRPr kumimoji="0" lang="en-US" sz="1500" b="0" i="0" u="none" strike="noStrike" kern="0" cap="none" spc="0" normalizeH="0" baseline="0" noProof="0" dirty="0" smtClean="0">
              <a:ln>
                <a:noFill/>
              </a:ln>
              <a:solidFill>
                <a:prstClr val="black"/>
              </a:solidFill>
              <a:effectLst>
                <a:glow rad="152400">
                  <a:prstClr val="white"/>
                </a:glow>
              </a:effectLst>
              <a:uLnTx/>
              <a:uFillTx/>
              <a:latin typeface="Calibri" panose="020F0502020204030204"/>
              <a:ea typeface="+mn-ea"/>
              <a:cs typeface="+mn-cs"/>
            </a:endParaRPr>
          </a:p>
        </p:txBody>
      </p:sp>
      <p:cxnSp>
        <p:nvCxnSpPr>
          <p:cNvPr id="129" name="Straight Connector 128"/>
          <p:cNvCxnSpPr/>
          <p:nvPr/>
        </p:nvCxnSpPr>
        <p:spPr>
          <a:xfrm>
            <a:off x="3315734" y="1686757"/>
            <a:ext cx="2122865" cy="0"/>
          </a:xfrm>
          <a:prstGeom prst="line">
            <a:avLst/>
          </a:prstGeom>
          <a:noFill/>
          <a:ln w="38100" cap="flat" cmpd="sng" algn="ctr">
            <a:solidFill>
              <a:srgbClr val="0070C0"/>
            </a:solidFill>
            <a:prstDash val="solid"/>
            <a:miter lim="800000"/>
          </a:ln>
          <a:effectLst/>
        </p:spPr>
      </p:cxnSp>
      <p:sp>
        <p:nvSpPr>
          <p:cNvPr id="130" name="TextBox 129"/>
          <p:cNvSpPr txBox="1"/>
          <p:nvPr/>
        </p:nvSpPr>
        <p:spPr>
          <a:xfrm>
            <a:off x="3910208" y="1363592"/>
            <a:ext cx="1017307" cy="323165"/>
          </a:xfrm>
          <a:prstGeom prst="rect">
            <a:avLst/>
          </a:prstGeom>
          <a:noFill/>
          <a:effectLst>
            <a:glow>
              <a:sysClr val="window" lastClr="FFFFFF"/>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altLang="zh-CN" sz="1500" b="0" i="0" u="none" strike="noStrike" kern="0" cap="none" spc="0" normalizeH="0" baseline="0" noProof="0" dirty="0" smtClean="0">
                <a:ln>
                  <a:noFill/>
                </a:ln>
                <a:solidFill>
                  <a:prstClr val="black"/>
                </a:solidFill>
                <a:effectLst>
                  <a:glow rad="152400">
                    <a:prstClr val="white"/>
                  </a:glow>
                </a:effectLst>
                <a:uLnTx/>
                <a:uFillTx/>
                <a:latin typeface="Calibri" panose="020F0502020204030204"/>
                <a:ea typeface="宋体" panose="02010600030101010101" pitchFamily="2" charset="-122"/>
                <a:cs typeface="+mn-cs"/>
              </a:rPr>
              <a:t>Bulk slag</a:t>
            </a:r>
            <a:endParaRPr kumimoji="0" lang="en-US" sz="1500" b="0" i="0" u="none" strike="noStrike" kern="0" cap="none" spc="0" normalizeH="0" baseline="0" noProof="0" dirty="0" smtClean="0">
              <a:ln>
                <a:noFill/>
              </a:ln>
              <a:solidFill>
                <a:prstClr val="black"/>
              </a:solidFill>
              <a:effectLst>
                <a:glow rad="152400">
                  <a:prstClr val="white"/>
                </a:glow>
              </a:effectLst>
              <a:uLnTx/>
              <a:uFillTx/>
              <a:latin typeface="Calibri" panose="020F0502020204030204"/>
              <a:ea typeface="+mn-ea"/>
              <a:cs typeface="+mn-cs"/>
            </a:endParaRPr>
          </a:p>
        </p:txBody>
      </p:sp>
      <p:cxnSp>
        <p:nvCxnSpPr>
          <p:cNvPr id="131" name="Elbow Connector 130"/>
          <p:cNvCxnSpPr/>
          <p:nvPr/>
        </p:nvCxnSpPr>
        <p:spPr>
          <a:xfrm rot="5400000" flipH="1" flipV="1">
            <a:off x="3032922" y="2917297"/>
            <a:ext cx="1720833" cy="1691176"/>
          </a:xfrm>
          <a:prstGeom prst="bentConnector3">
            <a:avLst>
              <a:gd name="adj1" fmla="val -14760"/>
            </a:avLst>
          </a:prstGeom>
          <a:noFill/>
          <a:ln w="38100" cap="flat" cmpd="sng" algn="ctr">
            <a:solidFill>
              <a:srgbClr val="0070C0"/>
            </a:solidFill>
            <a:prstDash val="solid"/>
            <a:miter lim="800000"/>
            <a:headEnd type="none" w="med" len="med"/>
            <a:tailEnd type="triangle" w="med" len="med"/>
          </a:ln>
          <a:effectLst/>
        </p:spPr>
      </p:cxnSp>
      <p:cxnSp>
        <p:nvCxnSpPr>
          <p:cNvPr id="132" name="Straight Arrow Connector 131"/>
          <p:cNvCxnSpPr/>
          <p:nvPr/>
        </p:nvCxnSpPr>
        <p:spPr>
          <a:xfrm>
            <a:off x="2530267" y="4623302"/>
            <a:ext cx="0" cy="330742"/>
          </a:xfrm>
          <a:prstGeom prst="straightConnector1">
            <a:avLst/>
          </a:prstGeom>
          <a:noFill/>
          <a:ln w="38100" cap="flat" cmpd="sng" algn="ctr">
            <a:solidFill>
              <a:srgbClr val="0070C0"/>
            </a:solidFill>
            <a:prstDash val="solid"/>
            <a:miter lim="800000"/>
            <a:tailEnd type="triangle"/>
          </a:ln>
          <a:effectLst/>
        </p:spPr>
      </p:cxnSp>
      <p:sp>
        <p:nvSpPr>
          <p:cNvPr id="133" name="TextBox 132"/>
          <p:cNvSpPr txBox="1"/>
          <p:nvPr/>
        </p:nvSpPr>
        <p:spPr>
          <a:xfrm>
            <a:off x="2128386" y="4899228"/>
            <a:ext cx="829046"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Off gas</a:t>
            </a:r>
            <a:endParaRPr kumimoji="0" lang="en-US" sz="15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34" name="TextBox 133"/>
          <p:cNvSpPr txBox="1"/>
          <p:nvPr/>
        </p:nvSpPr>
        <p:spPr>
          <a:xfrm>
            <a:off x="3069273" y="4899228"/>
            <a:ext cx="1648130"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Equilibrated slag</a:t>
            </a:r>
            <a:endParaRPr kumimoji="0" lang="en-US" sz="15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37" name="Rectangle 136"/>
          <p:cNvSpPr/>
          <p:nvPr/>
        </p:nvSpPr>
        <p:spPr>
          <a:xfrm>
            <a:off x="3351230" y="1826458"/>
            <a:ext cx="1142306" cy="1006702"/>
          </a:xfrm>
          <a:prstGeom prst="rect">
            <a:avLst/>
          </a:prstGeom>
          <a:pattFill prst="wdUpDiag">
            <a:fgClr>
              <a:schemeClr val="accent1"/>
            </a:fgClr>
            <a:bgClr>
              <a:schemeClr val="bg1"/>
            </a:bgClr>
          </a:patt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Arial"/>
              <a:ea typeface="+mn-ea"/>
              <a:cs typeface="+mn-cs"/>
            </a:endParaRPr>
          </a:p>
        </p:txBody>
      </p:sp>
      <p:sp>
        <p:nvSpPr>
          <p:cNvPr id="141" name="Rectangle 140"/>
          <p:cNvSpPr/>
          <p:nvPr/>
        </p:nvSpPr>
        <p:spPr>
          <a:xfrm>
            <a:off x="4499841" y="1814360"/>
            <a:ext cx="931457" cy="1018800"/>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Arial"/>
              <a:ea typeface="+mn-ea"/>
              <a:cs typeface="+mn-cs"/>
            </a:endParaRPr>
          </a:p>
        </p:txBody>
      </p:sp>
      <p:sp>
        <p:nvSpPr>
          <p:cNvPr id="142" name="TextBox 141"/>
          <p:cNvSpPr txBox="1"/>
          <p:nvPr/>
        </p:nvSpPr>
        <p:spPr>
          <a:xfrm>
            <a:off x="4380022" y="2016161"/>
            <a:ext cx="1137243" cy="553998"/>
          </a:xfrm>
          <a:prstGeom prst="rect">
            <a:avLst/>
          </a:prstGeom>
          <a:noFill/>
          <a:effectLst>
            <a:glow>
              <a:sysClr val="window" lastClr="FFFFFF"/>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Unreacted </a:t>
            </a:r>
            <a:r>
              <a:rPr kumimoji="0" lang="nl-BE" altLang="zh-CN" sz="1500" b="0" i="0" u="none" strike="noStrike" kern="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slag</a:t>
            </a:r>
            <a:endParaRPr kumimoji="0" lang="en-US" sz="15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44" name="Rectangle 143"/>
          <p:cNvSpPr/>
          <p:nvPr/>
        </p:nvSpPr>
        <p:spPr>
          <a:xfrm>
            <a:off x="396537" y="1813446"/>
            <a:ext cx="1023496" cy="1018800"/>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Arial"/>
              <a:ea typeface="+mn-ea"/>
              <a:cs typeface="+mn-cs"/>
            </a:endParaRPr>
          </a:p>
        </p:txBody>
      </p:sp>
      <p:sp>
        <p:nvSpPr>
          <p:cNvPr id="145" name="Rectangle 144"/>
          <p:cNvSpPr/>
          <p:nvPr/>
        </p:nvSpPr>
        <p:spPr>
          <a:xfrm>
            <a:off x="1413727" y="1813446"/>
            <a:ext cx="743206" cy="1018800"/>
          </a:xfrm>
          <a:prstGeom prst="rect">
            <a:avLst/>
          </a:prstGeom>
          <a:pattFill prst="wdUpDiag">
            <a:fgClr>
              <a:schemeClr val="accent1"/>
            </a:fgClr>
            <a:bgClr>
              <a:schemeClr val="bg1"/>
            </a:bgClr>
          </a:patt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46" name="Straight Connector 145"/>
          <p:cNvCxnSpPr/>
          <p:nvPr/>
        </p:nvCxnSpPr>
        <p:spPr>
          <a:xfrm>
            <a:off x="1413727" y="1743032"/>
            <a:ext cx="0" cy="1255846"/>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413680" y="1665879"/>
            <a:ext cx="1754434" cy="0"/>
          </a:xfrm>
          <a:prstGeom prst="line">
            <a:avLst/>
          </a:prstGeom>
          <a:noFill/>
          <a:ln w="38100" cap="flat" cmpd="sng" algn="ctr">
            <a:solidFill>
              <a:srgbClr val="0070C0"/>
            </a:solidFill>
            <a:prstDash val="solid"/>
            <a:miter lim="800000"/>
          </a:ln>
          <a:effectLst/>
        </p:spPr>
      </p:cxnSp>
      <p:sp>
        <p:nvSpPr>
          <p:cNvPr id="150" name="TextBox 149"/>
          <p:cNvSpPr txBox="1"/>
          <p:nvPr/>
        </p:nvSpPr>
        <p:spPr>
          <a:xfrm>
            <a:off x="786486" y="1362100"/>
            <a:ext cx="1200540" cy="323165"/>
          </a:xfrm>
          <a:prstGeom prst="rect">
            <a:avLst/>
          </a:prstGeom>
          <a:noFill/>
          <a:effectLst>
            <a:glow>
              <a:sysClr val="window" lastClr="FFFFFF"/>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altLang="zh-CN" sz="1500" b="0" i="0" u="none" strike="noStrike" kern="0" cap="none" spc="0" normalizeH="0" baseline="0" noProof="0" dirty="0" smtClean="0">
                <a:ln>
                  <a:noFill/>
                </a:ln>
                <a:solidFill>
                  <a:prstClr val="black"/>
                </a:solidFill>
                <a:effectLst>
                  <a:glow rad="152400">
                    <a:prstClr val="white"/>
                  </a:glow>
                </a:effectLst>
                <a:uLnTx/>
                <a:uFillTx/>
                <a:latin typeface="Calibri" panose="020F0502020204030204"/>
                <a:ea typeface="宋体" panose="02010600030101010101" pitchFamily="2" charset="-122"/>
                <a:cs typeface="+mn-cs"/>
              </a:rPr>
              <a:t>Bulk gas</a:t>
            </a:r>
            <a:endParaRPr kumimoji="0" lang="en-US" sz="1500" b="0" i="0" u="none" strike="noStrike" kern="0" cap="none" spc="0" normalizeH="0" baseline="0" noProof="0" dirty="0" smtClean="0">
              <a:ln>
                <a:noFill/>
              </a:ln>
              <a:solidFill>
                <a:prstClr val="black"/>
              </a:solidFill>
              <a:effectLst>
                <a:glow rad="152400">
                  <a:prstClr val="white"/>
                </a:glow>
              </a:effectLst>
              <a:uLnTx/>
              <a:uFillTx/>
              <a:latin typeface="Calibri" panose="020F0502020204030204"/>
              <a:ea typeface="+mn-ea"/>
              <a:cs typeface="+mn-cs"/>
            </a:endParaRPr>
          </a:p>
        </p:txBody>
      </p:sp>
      <p:sp>
        <p:nvSpPr>
          <p:cNvPr id="151" name="Right Arrow 150"/>
          <p:cNvSpPr/>
          <p:nvPr/>
        </p:nvSpPr>
        <p:spPr>
          <a:xfrm rot="5400000">
            <a:off x="536117" y="1343991"/>
            <a:ext cx="288000" cy="180000"/>
          </a:xfrm>
          <a:prstGeom prst="rightArrow">
            <a:avLst/>
          </a:prstGeom>
          <a:solidFill>
            <a:srgbClr val="5B9BD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52" name="TextBox 151"/>
          <p:cNvSpPr txBox="1"/>
          <p:nvPr/>
        </p:nvSpPr>
        <p:spPr>
          <a:xfrm>
            <a:off x="53988" y="1001484"/>
            <a:ext cx="1252257"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Injection gas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53" name="Straight Connector 152"/>
          <p:cNvCxnSpPr/>
          <p:nvPr/>
        </p:nvCxnSpPr>
        <p:spPr>
          <a:xfrm>
            <a:off x="4499841" y="1743032"/>
            <a:ext cx="0" cy="1255846"/>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sp>
        <p:nvSpPr>
          <p:cNvPr id="154" name="Right Arrow 153"/>
          <p:cNvSpPr/>
          <p:nvPr/>
        </p:nvSpPr>
        <p:spPr>
          <a:xfrm rot="5400000">
            <a:off x="4952653" y="1369347"/>
            <a:ext cx="288000" cy="180000"/>
          </a:xfrm>
          <a:prstGeom prst="rightArrow">
            <a:avLst/>
          </a:prstGeom>
          <a:solidFill>
            <a:srgbClr val="5B9BD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55" name="TextBox 154"/>
          <p:cNvSpPr txBox="1"/>
          <p:nvPr/>
        </p:nvSpPr>
        <p:spPr>
          <a:xfrm>
            <a:off x="4407454" y="823592"/>
            <a:ext cx="136564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Continuous feeding</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6" name="Rectangle 155"/>
          <p:cNvSpPr/>
          <p:nvPr/>
        </p:nvSpPr>
        <p:spPr>
          <a:xfrm>
            <a:off x="285440" y="2030952"/>
            <a:ext cx="1232390"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407A"/>
                </a:solidFill>
                <a:effectLst/>
                <a:uLnTx/>
                <a:uFillTx/>
                <a:latin typeface="Calibri" panose="020F0502020204030204" pitchFamily="34" charset="0"/>
                <a:ea typeface="+mn-ea"/>
                <a:cs typeface="+mn-cs"/>
              </a:rPr>
              <a:t>Short circuiting gas</a:t>
            </a:r>
            <a:endParaRPr kumimoji="0" lang="nl-BE" sz="1500" b="0" i="0" u="none" strike="noStrike" kern="1200" cap="none" spc="0" normalizeH="0" baseline="0" noProof="0" dirty="0">
              <a:ln>
                <a:noFill/>
              </a:ln>
              <a:solidFill>
                <a:srgbClr val="00407A"/>
              </a:solidFill>
              <a:effectLst/>
              <a:uLnTx/>
              <a:uFillTx/>
              <a:latin typeface="Calibri" panose="020F0502020204030204" pitchFamily="34" charset="0"/>
              <a:ea typeface="+mn-ea"/>
              <a:cs typeface="+mn-cs"/>
            </a:endParaRPr>
          </a:p>
        </p:txBody>
      </p:sp>
      <p:sp>
        <p:nvSpPr>
          <p:cNvPr id="158" name="TextBox 157"/>
          <p:cNvSpPr txBox="1"/>
          <p:nvPr/>
        </p:nvSpPr>
        <p:spPr>
          <a:xfrm>
            <a:off x="1255118" y="2009274"/>
            <a:ext cx="111170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dirty="0" smtClean="0">
                <a:ln>
                  <a:noFill/>
                </a:ln>
                <a:solidFill>
                  <a:prstClr val="black"/>
                </a:solidFill>
                <a:effectLst>
                  <a:glow rad="152400">
                    <a:prstClr val="white"/>
                  </a:glow>
                </a:effectLst>
                <a:uLnTx/>
                <a:uFillTx/>
                <a:latin typeface="Calibri" panose="020F0502020204030204"/>
                <a:ea typeface="宋体" panose="02010600030101010101" pitchFamily="2" charset="-122"/>
                <a:cs typeface="+mn-cs"/>
              </a:rPr>
              <a:t>Reactive gas</a:t>
            </a:r>
            <a:endParaRPr kumimoji="0" lang="en-US" sz="1500" b="0" i="0" u="none" strike="noStrike" kern="0" cap="none" spc="0" normalizeH="0" baseline="0" noProof="0" dirty="0" smtClean="0">
              <a:ln>
                <a:noFill/>
              </a:ln>
              <a:solidFill>
                <a:prstClr val="black"/>
              </a:solidFill>
              <a:effectLst>
                <a:glow rad="152400">
                  <a:prstClr val="white"/>
                </a:glow>
              </a:effectLst>
              <a:uLnTx/>
              <a:uFillTx/>
              <a:latin typeface="Calibri" panose="020F0502020204030204"/>
              <a:ea typeface="+mn-ea"/>
              <a:cs typeface="+mn-cs"/>
            </a:endParaRPr>
          </a:p>
        </p:txBody>
      </p:sp>
      <p:sp>
        <p:nvSpPr>
          <p:cNvPr id="161" name="TextBox 160"/>
          <p:cNvSpPr txBox="1"/>
          <p:nvPr/>
        </p:nvSpPr>
        <p:spPr>
          <a:xfrm>
            <a:off x="5886821" y="1496698"/>
            <a:ext cx="3047370" cy="2564805"/>
          </a:xfrm>
          <a:prstGeom prst="rect">
            <a:avLst/>
          </a:prstGeom>
          <a:solidFill>
            <a:schemeClr val="bg1"/>
          </a:solidFill>
          <a:ln w="28575">
            <a:solidFill>
              <a:srgbClr val="000000"/>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500"/>
              </a:spcAft>
              <a:buClrTx/>
              <a:buSzTx/>
              <a:buFont typeface="Wingdings" panose="05000000000000000000" pitchFamily="2" charset="2"/>
              <a:buChar char="ü"/>
              <a:tabLst/>
              <a:defRPr/>
            </a:pPr>
            <a:r>
              <a:rPr kumimoji="0" lang="en-US" sz="1800" b="1" i="0" u="none" strike="noStrike" kern="1200" cap="none" spc="0" normalizeH="0" baseline="0" noProof="0" dirty="0" smtClean="0">
                <a:ln>
                  <a:noFill/>
                </a:ln>
                <a:solidFill>
                  <a:srgbClr val="00407A"/>
                </a:solidFill>
                <a:effectLst/>
                <a:uLnTx/>
                <a:uFillTx/>
                <a:latin typeface="Calibri" panose="020F0502020204030204" pitchFamily="34" charset="0"/>
                <a:ea typeface="Times New Roman" panose="02020603050405020304" pitchFamily="18" charset="0"/>
                <a:cs typeface="+mn-cs"/>
              </a:rPr>
              <a:t>Reaction level;</a:t>
            </a:r>
          </a:p>
          <a:p>
            <a:pPr marL="285750" marR="0" lvl="0" indent="-285750" algn="l" defTabSz="914400" rtl="0" eaLnBrk="1" fontAlgn="auto" latinLnBrk="0" hangingPunct="1">
              <a:lnSpc>
                <a:spcPct val="100000"/>
              </a:lnSpc>
              <a:spcBef>
                <a:spcPts val="0"/>
              </a:spcBef>
              <a:spcAft>
                <a:spcPts val="500"/>
              </a:spcAft>
              <a:buClrTx/>
              <a:buSzTx/>
              <a:buFont typeface="Wingdings" panose="05000000000000000000" pitchFamily="2" charset="2"/>
              <a:buChar char="ü"/>
              <a:tabLst/>
              <a:defRPr/>
            </a:pPr>
            <a:r>
              <a:rPr kumimoji="0" lang="en-US" sz="1800" b="1" i="0" u="none" strike="noStrike" kern="1200" cap="none" spc="0" normalizeH="0" baseline="0" noProof="0" dirty="0" smtClean="0">
                <a:ln>
                  <a:noFill/>
                </a:ln>
                <a:solidFill>
                  <a:srgbClr val="00407A"/>
                </a:solidFill>
                <a:effectLst/>
                <a:uLnTx/>
                <a:uFillTx/>
                <a:latin typeface="Calibri" panose="020F0502020204030204" pitchFamily="34" charset="0"/>
                <a:ea typeface="Times New Roman" panose="02020603050405020304" pitchFamily="18" charset="0"/>
                <a:cs typeface="+mn-cs"/>
              </a:rPr>
              <a:t>Mass transfer coefficient solving the amount of reactive slag:</a:t>
            </a:r>
          </a:p>
          <a:p>
            <a:pPr marL="285750" marR="0" lvl="0" indent="-285750" algn="l" defTabSz="914400" rtl="0" eaLnBrk="1" fontAlgn="auto" latinLnBrk="0" hangingPunct="1">
              <a:lnSpc>
                <a:spcPct val="100000"/>
              </a:lnSpc>
              <a:spcBef>
                <a:spcPts val="0"/>
              </a:spcBef>
              <a:spcAft>
                <a:spcPts val="500"/>
              </a:spcAft>
              <a:buClrTx/>
              <a:buSzTx/>
              <a:buFont typeface="Wingdings" panose="05000000000000000000" pitchFamily="2" charset="2"/>
              <a:buChar char="ü"/>
              <a:tabLst/>
              <a:defRPr/>
            </a:pPr>
            <a:endParaRPr kumimoji="0" lang="en-US" sz="1800" b="1" i="0" u="none" strike="noStrike" kern="1200" cap="none" spc="0" normalizeH="0" baseline="0" noProof="0" dirty="0" smtClean="0">
              <a:ln>
                <a:noFill/>
              </a:ln>
              <a:solidFill>
                <a:srgbClr val="00407A"/>
              </a:solidFill>
              <a:effectLst/>
              <a:uLnTx/>
              <a:uFillTx/>
              <a:latin typeface="Calibri" panose="020F0502020204030204" pitchFamily="34" charset="0"/>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500"/>
              </a:spcAft>
              <a:buClrTx/>
              <a:buSzTx/>
              <a:buFont typeface="Wingdings" panose="05000000000000000000" pitchFamily="2" charset="2"/>
              <a:buChar char="ü"/>
              <a:tabLst/>
              <a:defRPr/>
            </a:pPr>
            <a:endParaRPr kumimoji="0" lang="en-US" sz="1800" b="1" i="0" u="none" strike="noStrike" kern="1200" cap="none" spc="0" normalizeH="0" baseline="0" noProof="0" dirty="0" smtClean="0">
              <a:ln>
                <a:noFill/>
              </a:ln>
              <a:solidFill>
                <a:srgbClr val="00407A"/>
              </a:solidFill>
              <a:effectLst/>
              <a:uLnTx/>
              <a:uFillTx/>
              <a:latin typeface="Calibri" panose="020F0502020204030204" pitchFamily="34" charset="0"/>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500"/>
              </a:spcAft>
              <a:buClrTx/>
              <a:buSzTx/>
              <a:buFont typeface="Wingdings" panose="05000000000000000000" pitchFamily="2" charset="2"/>
              <a:buChar char="ü"/>
              <a:tabLst/>
              <a:defRPr/>
            </a:pPr>
            <a:r>
              <a:rPr kumimoji="0" lang="en-US" sz="1800" b="1" i="0" u="none" strike="noStrike" kern="1200" cap="none" spc="0" normalizeH="0" baseline="0" noProof="0" dirty="0" smtClean="0">
                <a:ln>
                  <a:noFill/>
                </a:ln>
                <a:solidFill>
                  <a:srgbClr val="00407A"/>
                </a:solidFill>
                <a:effectLst/>
                <a:uLnTx/>
                <a:uFillTx/>
                <a:latin typeface="Calibri" panose="020F0502020204030204" pitchFamily="34" charset="0"/>
                <a:ea typeface="Times New Roman" panose="02020603050405020304" pitchFamily="18" charset="0"/>
                <a:cs typeface="+mn-cs"/>
              </a:rPr>
              <a:t>Fitting with experimental data;</a:t>
            </a:r>
          </a:p>
        </p:txBody>
      </p:sp>
      <mc:AlternateContent xmlns:mc="http://schemas.openxmlformats.org/markup-compatibility/2006" xmlns:a14="http://schemas.microsoft.com/office/drawing/2010/main">
        <mc:Choice Requires="a14">
          <p:sp>
            <p:nvSpPr>
              <p:cNvPr id="3" name="Rectangle 2"/>
              <p:cNvSpPr/>
              <p:nvPr/>
            </p:nvSpPr>
            <p:spPr>
              <a:xfrm>
                <a:off x="6044964" y="2780057"/>
                <a:ext cx="2902721" cy="43249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nl-BE" sz="1250" b="1" i="1" u="none" strike="noStrike" kern="1200" cap="none" spc="0" normalizeH="0" baseline="0" noProof="0">
                              <a:ln>
                                <a:noFill/>
                              </a:ln>
                              <a:solidFill>
                                <a:srgbClr val="00407A"/>
                              </a:solidFill>
                              <a:effectLst/>
                              <a:uLnTx/>
                              <a:uFillTx/>
                              <a:latin typeface="Cambria Math" panose="02040503050406030204" pitchFamily="18" charset="0"/>
                              <a:ea typeface="+mn-ea"/>
                              <a:cs typeface="+mn-cs"/>
                            </a:rPr>
                          </m:ctrlPr>
                        </m:sSubPr>
                        <m:e>
                          <m:r>
                            <a:rPr kumimoji="0" lang="nl-BE" sz="1250" b="1" i="1" u="none" strike="noStrike" kern="1200" cap="none" spc="0" normalizeH="0" baseline="0" noProof="0">
                              <a:ln>
                                <a:noFill/>
                              </a:ln>
                              <a:solidFill>
                                <a:srgbClr val="00407A"/>
                              </a:solidFill>
                              <a:effectLst/>
                              <a:uLnTx/>
                              <a:uFillTx/>
                              <a:latin typeface="Cambria Math" panose="02040503050406030204" pitchFamily="18" charset="0"/>
                              <a:ea typeface="+mn-ea"/>
                              <a:cs typeface="+mn-cs"/>
                            </a:rPr>
                            <m:t>𝑹</m:t>
                          </m:r>
                        </m:e>
                        <m:sub>
                          <m:r>
                            <a:rPr kumimoji="0" lang="nl-BE" sz="1250" b="1" i="1" u="none" strike="noStrike" kern="1200" cap="none" spc="0" normalizeH="0" baseline="0" noProof="0">
                              <a:ln>
                                <a:noFill/>
                              </a:ln>
                              <a:solidFill>
                                <a:srgbClr val="00407A"/>
                              </a:solidFill>
                              <a:effectLst/>
                              <a:uLnTx/>
                              <a:uFillTx/>
                              <a:latin typeface="Cambria Math" panose="02040503050406030204" pitchFamily="18" charset="0"/>
                              <a:ea typeface="+mn-ea"/>
                              <a:cs typeface="+mn-cs"/>
                            </a:rPr>
                            <m:t>𝒕</m:t>
                          </m:r>
                        </m:sub>
                      </m:sSub>
                      <m:r>
                        <a:rPr kumimoji="0" lang="nl-BE" sz="1250" b="1" i="0" u="none" strike="noStrike" kern="1200" cap="none" spc="0" normalizeH="0" baseline="0" noProof="0">
                          <a:ln>
                            <a:noFill/>
                          </a:ln>
                          <a:solidFill>
                            <a:srgbClr val="00407A"/>
                          </a:solidFill>
                          <a:effectLst/>
                          <a:uLnTx/>
                          <a:uFillTx/>
                          <a:latin typeface="Cambria Math" panose="02040503050406030204" pitchFamily="18" charset="0"/>
                          <a:ea typeface="+mn-ea"/>
                          <a:cs typeface="+mn-cs"/>
                        </a:rPr>
                        <m:t>=</m:t>
                      </m:r>
                      <m:sSub>
                        <m:sSubPr>
                          <m:ctrlPr>
                            <a:rPr kumimoji="0" lang="nl-BE" sz="1250" b="1" i="1" u="none" strike="noStrike" kern="1200" cap="none" spc="0" normalizeH="0" baseline="0" noProof="0">
                              <a:ln>
                                <a:noFill/>
                              </a:ln>
                              <a:solidFill>
                                <a:srgbClr val="00407A"/>
                              </a:solidFill>
                              <a:effectLst/>
                              <a:uLnTx/>
                              <a:uFillTx/>
                              <a:latin typeface="Cambria Math" panose="02040503050406030204" pitchFamily="18" charset="0"/>
                              <a:ea typeface="+mn-ea"/>
                              <a:cs typeface="+mn-cs"/>
                            </a:rPr>
                          </m:ctrlPr>
                        </m:sSubPr>
                        <m:e>
                          <m:r>
                            <a:rPr kumimoji="0" lang="nl-BE" sz="1250" b="1" i="1" u="none" strike="noStrike" kern="1200" cap="none" spc="0" normalizeH="0" baseline="0" noProof="0">
                              <a:ln>
                                <a:noFill/>
                              </a:ln>
                              <a:solidFill>
                                <a:srgbClr val="00407A"/>
                              </a:solidFill>
                              <a:effectLst/>
                              <a:uLnTx/>
                              <a:uFillTx/>
                              <a:latin typeface="Cambria Math" panose="02040503050406030204" pitchFamily="18" charset="0"/>
                              <a:ea typeface="+mn-ea"/>
                              <a:cs typeface="+mn-cs"/>
                            </a:rPr>
                            <m:t>𝒌</m:t>
                          </m:r>
                        </m:e>
                        <m:sub>
                          <m:r>
                            <a:rPr kumimoji="0" lang="nl-BE" sz="1250" b="1" i="1" u="none" strike="noStrike" kern="1200" cap="none" spc="0" normalizeH="0" baseline="0" noProof="0">
                              <a:ln>
                                <a:noFill/>
                              </a:ln>
                              <a:solidFill>
                                <a:srgbClr val="00407A"/>
                              </a:solidFill>
                              <a:effectLst/>
                              <a:uLnTx/>
                              <a:uFillTx/>
                              <a:latin typeface="Cambria Math" panose="02040503050406030204" pitchFamily="18" charset="0"/>
                              <a:ea typeface="+mn-ea"/>
                              <a:cs typeface="+mn-cs"/>
                            </a:rPr>
                            <m:t>𝒊</m:t>
                          </m:r>
                        </m:sub>
                      </m:sSub>
                      <m:r>
                        <a:rPr kumimoji="0" lang="nl-BE" sz="1250" b="1" i="1" u="none" strike="noStrike" kern="1200" cap="none" spc="0" normalizeH="0" baseline="0" noProof="0">
                          <a:ln>
                            <a:noFill/>
                          </a:ln>
                          <a:solidFill>
                            <a:srgbClr val="00407A"/>
                          </a:solidFill>
                          <a:effectLst/>
                          <a:uLnTx/>
                          <a:uFillTx/>
                          <a:latin typeface="Cambria Math" panose="02040503050406030204" pitchFamily="18" charset="0"/>
                          <a:ea typeface="+mn-ea"/>
                          <a:cs typeface="+mn-cs"/>
                        </a:rPr>
                        <m:t>𝑨</m:t>
                      </m:r>
                      <m:d>
                        <m:dPr>
                          <m:ctrlPr>
                            <a:rPr kumimoji="0" lang="nl-BE" sz="1250" b="1" i="1" u="none" strike="noStrike" kern="1200" cap="none" spc="0" normalizeH="0" baseline="0" noProof="0">
                              <a:ln>
                                <a:noFill/>
                              </a:ln>
                              <a:solidFill>
                                <a:srgbClr val="00407A"/>
                              </a:solidFill>
                              <a:effectLst/>
                              <a:uLnTx/>
                              <a:uFillTx/>
                              <a:latin typeface="Cambria Math" panose="02040503050406030204" pitchFamily="18" charset="0"/>
                              <a:ea typeface="+mn-ea"/>
                              <a:cs typeface="+mn-cs"/>
                            </a:rPr>
                          </m:ctrlPr>
                        </m:dPr>
                        <m:e>
                          <m:sSub>
                            <m:sSubPr>
                              <m:ctrlPr>
                                <a:rPr kumimoji="0" lang="nl-BE" sz="1250" b="1" i="1" u="none" strike="noStrike" kern="1200" cap="none" spc="0" normalizeH="0" baseline="0" noProof="0">
                                  <a:ln>
                                    <a:noFill/>
                                  </a:ln>
                                  <a:solidFill>
                                    <a:srgbClr val="00407A"/>
                                  </a:solidFill>
                                  <a:effectLst/>
                                  <a:uLnTx/>
                                  <a:uFillTx/>
                                  <a:latin typeface="Cambria Math" panose="02040503050406030204" pitchFamily="18" charset="0"/>
                                  <a:ea typeface="+mn-ea"/>
                                  <a:cs typeface="+mn-cs"/>
                                </a:rPr>
                              </m:ctrlPr>
                            </m:sSubPr>
                            <m:e>
                              <m:d>
                                <m:dPr>
                                  <m:ctrlPr>
                                    <a:rPr kumimoji="0" lang="nl-BE" sz="1250" b="1" i="1" u="none" strike="noStrike" kern="1200" cap="none" spc="0" normalizeH="0" baseline="0" noProof="0">
                                      <a:ln>
                                        <a:noFill/>
                                      </a:ln>
                                      <a:solidFill>
                                        <a:srgbClr val="00407A"/>
                                      </a:solidFill>
                                      <a:effectLst/>
                                      <a:uLnTx/>
                                      <a:uFillTx/>
                                      <a:latin typeface="Cambria Math" panose="02040503050406030204" pitchFamily="18" charset="0"/>
                                      <a:ea typeface="+mn-ea"/>
                                      <a:cs typeface="+mn-cs"/>
                                    </a:rPr>
                                  </m:ctrlPr>
                                </m:dPr>
                                <m:e>
                                  <m:sSub>
                                    <m:sSubPr>
                                      <m:ctrlPr>
                                        <a:rPr kumimoji="0" lang="nl-BE" sz="1250" b="1" i="1" u="none" strike="noStrike" kern="1200" cap="none" spc="0" normalizeH="0" baseline="0" noProof="0">
                                          <a:ln>
                                            <a:noFill/>
                                          </a:ln>
                                          <a:solidFill>
                                            <a:srgbClr val="00407A"/>
                                          </a:solidFill>
                                          <a:effectLst/>
                                          <a:uLnTx/>
                                          <a:uFillTx/>
                                          <a:latin typeface="Cambria Math" panose="02040503050406030204" pitchFamily="18" charset="0"/>
                                          <a:ea typeface="+mn-ea"/>
                                          <a:cs typeface="+mn-cs"/>
                                        </a:rPr>
                                      </m:ctrlPr>
                                    </m:sSubPr>
                                    <m:e>
                                      <m:r>
                                        <a:rPr kumimoji="0" lang="nl-BE" sz="1250" b="1" i="1" u="none" strike="noStrike" kern="1200" cap="none" spc="0" normalizeH="0" baseline="0" noProof="0">
                                          <a:ln>
                                            <a:noFill/>
                                          </a:ln>
                                          <a:solidFill>
                                            <a:srgbClr val="00407A"/>
                                          </a:solidFill>
                                          <a:effectLst/>
                                          <a:uLnTx/>
                                          <a:uFillTx/>
                                          <a:latin typeface="Cambria Math" panose="02040503050406030204" pitchFamily="18" charset="0"/>
                                          <a:ea typeface="+mn-ea"/>
                                          <a:cs typeface="+mn-cs"/>
                                        </a:rPr>
                                        <m:t>𝑪</m:t>
                                      </m:r>
                                    </m:e>
                                    <m:sub>
                                      <m:r>
                                        <a:rPr kumimoji="0" lang="nl-BE" sz="1250" b="1" i="0" u="none" strike="noStrike" kern="1200" cap="none" spc="0" normalizeH="0" baseline="0" noProof="0">
                                          <a:ln>
                                            <a:noFill/>
                                          </a:ln>
                                          <a:solidFill>
                                            <a:srgbClr val="00407A"/>
                                          </a:solidFill>
                                          <a:effectLst/>
                                          <a:uLnTx/>
                                          <a:uFillTx/>
                                          <a:latin typeface="Cambria Math" panose="02040503050406030204" pitchFamily="18" charset="0"/>
                                          <a:ea typeface="+mn-ea"/>
                                          <a:cs typeface="+mn-cs"/>
                                        </a:rPr>
                                        <m:t>𝐛𝐮𝐥𝐤</m:t>
                                      </m:r>
                                      <m:r>
                                        <a:rPr kumimoji="0" lang="nl-BE" sz="1250" b="1" i="0" u="none" strike="noStrike" kern="1200" cap="none" spc="0" normalizeH="0" baseline="0" noProof="0">
                                          <a:ln>
                                            <a:noFill/>
                                          </a:ln>
                                          <a:solidFill>
                                            <a:srgbClr val="00407A"/>
                                          </a:solidFill>
                                          <a:effectLst/>
                                          <a:uLnTx/>
                                          <a:uFillTx/>
                                          <a:latin typeface="Cambria Math" panose="02040503050406030204" pitchFamily="18" charset="0"/>
                                          <a:ea typeface="+mn-ea"/>
                                          <a:cs typeface="+mn-cs"/>
                                        </a:rPr>
                                        <m:t>, </m:t>
                                      </m:r>
                                      <m:r>
                                        <a:rPr kumimoji="0" lang="nl-BE" sz="1250" b="1" i="1" u="none" strike="noStrike" kern="1200" cap="none" spc="0" normalizeH="0" baseline="0" noProof="0">
                                          <a:ln>
                                            <a:noFill/>
                                          </a:ln>
                                          <a:solidFill>
                                            <a:srgbClr val="00407A"/>
                                          </a:solidFill>
                                          <a:effectLst/>
                                          <a:uLnTx/>
                                          <a:uFillTx/>
                                          <a:latin typeface="Cambria Math" panose="02040503050406030204" pitchFamily="18" charset="0"/>
                                          <a:ea typeface="+mn-ea"/>
                                          <a:cs typeface="+mn-cs"/>
                                        </a:rPr>
                                        <m:t>𝒊</m:t>
                                      </m:r>
                                    </m:sub>
                                  </m:sSub>
                                </m:e>
                              </m:d>
                            </m:e>
                            <m:sub>
                              <m:r>
                                <a:rPr kumimoji="0" lang="nl-BE" sz="1250" b="1" i="1" u="none" strike="noStrike" kern="1200" cap="none" spc="0" normalizeH="0" baseline="0" noProof="0">
                                  <a:ln>
                                    <a:noFill/>
                                  </a:ln>
                                  <a:solidFill>
                                    <a:srgbClr val="00407A"/>
                                  </a:solidFill>
                                  <a:effectLst/>
                                  <a:uLnTx/>
                                  <a:uFillTx/>
                                  <a:latin typeface="Cambria Math" panose="02040503050406030204" pitchFamily="18" charset="0"/>
                                  <a:ea typeface="+mn-ea"/>
                                  <a:cs typeface="+mn-cs"/>
                                </a:rPr>
                                <m:t>𝒕</m:t>
                              </m:r>
                            </m:sub>
                          </m:sSub>
                          <m:r>
                            <a:rPr kumimoji="0" lang="nl-BE" sz="1250" b="1" i="0" u="none" strike="noStrike" kern="1200" cap="none" spc="0" normalizeH="0" baseline="0" noProof="0">
                              <a:ln>
                                <a:noFill/>
                              </a:ln>
                              <a:solidFill>
                                <a:srgbClr val="00407A"/>
                              </a:solidFill>
                              <a:effectLst/>
                              <a:uLnTx/>
                              <a:uFillTx/>
                              <a:latin typeface="Cambria Math" panose="02040503050406030204" pitchFamily="18" charset="0"/>
                              <a:ea typeface="+mn-ea"/>
                              <a:cs typeface="+mn-cs"/>
                            </a:rPr>
                            <m:t>−</m:t>
                          </m:r>
                          <m:sSub>
                            <m:sSubPr>
                              <m:ctrlPr>
                                <a:rPr kumimoji="0" lang="nl-BE" sz="1250" b="1" i="1" u="none" strike="noStrike" kern="1200" cap="none" spc="0" normalizeH="0" baseline="0" noProof="0">
                                  <a:ln>
                                    <a:noFill/>
                                  </a:ln>
                                  <a:solidFill>
                                    <a:srgbClr val="00407A"/>
                                  </a:solidFill>
                                  <a:effectLst/>
                                  <a:uLnTx/>
                                  <a:uFillTx/>
                                  <a:latin typeface="Cambria Math" panose="02040503050406030204" pitchFamily="18" charset="0"/>
                                  <a:ea typeface="+mn-ea"/>
                                  <a:cs typeface="+mn-cs"/>
                                </a:rPr>
                              </m:ctrlPr>
                            </m:sSubPr>
                            <m:e>
                              <m:d>
                                <m:dPr>
                                  <m:ctrlPr>
                                    <a:rPr kumimoji="0" lang="nl-BE" sz="1250" b="1" i="1" u="none" strike="noStrike" kern="1200" cap="none" spc="0" normalizeH="0" baseline="0" noProof="0">
                                      <a:ln>
                                        <a:noFill/>
                                      </a:ln>
                                      <a:solidFill>
                                        <a:srgbClr val="00407A"/>
                                      </a:solidFill>
                                      <a:effectLst/>
                                      <a:uLnTx/>
                                      <a:uFillTx/>
                                      <a:latin typeface="Cambria Math" panose="02040503050406030204" pitchFamily="18" charset="0"/>
                                      <a:ea typeface="+mn-ea"/>
                                      <a:cs typeface="+mn-cs"/>
                                    </a:rPr>
                                  </m:ctrlPr>
                                </m:dPr>
                                <m:e>
                                  <m:sSub>
                                    <m:sSubPr>
                                      <m:ctrlPr>
                                        <a:rPr kumimoji="0" lang="nl-BE" sz="1250" b="1" i="1" u="none" strike="noStrike" kern="1200" cap="none" spc="0" normalizeH="0" baseline="0" noProof="0">
                                          <a:ln>
                                            <a:noFill/>
                                          </a:ln>
                                          <a:solidFill>
                                            <a:srgbClr val="00407A"/>
                                          </a:solidFill>
                                          <a:effectLst/>
                                          <a:uLnTx/>
                                          <a:uFillTx/>
                                          <a:latin typeface="Cambria Math" panose="02040503050406030204" pitchFamily="18" charset="0"/>
                                          <a:ea typeface="+mn-ea"/>
                                          <a:cs typeface="+mn-cs"/>
                                        </a:rPr>
                                      </m:ctrlPr>
                                    </m:sSubPr>
                                    <m:e>
                                      <m:r>
                                        <a:rPr kumimoji="0" lang="nl-BE" sz="1250" b="1" i="1" u="none" strike="noStrike" kern="1200" cap="none" spc="0" normalizeH="0" baseline="0" noProof="0">
                                          <a:ln>
                                            <a:noFill/>
                                          </a:ln>
                                          <a:solidFill>
                                            <a:srgbClr val="00407A"/>
                                          </a:solidFill>
                                          <a:effectLst/>
                                          <a:uLnTx/>
                                          <a:uFillTx/>
                                          <a:latin typeface="Cambria Math" panose="02040503050406030204" pitchFamily="18" charset="0"/>
                                          <a:ea typeface="+mn-ea"/>
                                          <a:cs typeface="+mn-cs"/>
                                        </a:rPr>
                                        <m:t>𝑪</m:t>
                                      </m:r>
                                    </m:e>
                                    <m:sub>
                                      <m:r>
                                        <a:rPr kumimoji="0" lang="nl-BE" sz="1250" b="1" i="0" u="none" strike="noStrike" kern="1200" cap="none" spc="0" normalizeH="0" baseline="0" noProof="0">
                                          <a:ln>
                                            <a:noFill/>
                                          </a:ln>
                                          <a:solidFill>
                                            <a:srgbClr val="00407A"/>
                                          </a:solidFill>
                                          <a:effectLst/>
                                          <a:uLnTx/>
                                          <a:uFillTx/>
                                          <a:latin typeface="Cambria Math" panose="02040503050406030204" pitchFamily="18" charset="0"/>
                                          <a:ea typeface="+mn-ea"/>
                                          <a:cs typeface="+mn-cs"/>
                                        </a:rPr>
                                        <m:t>𝐢𝐧𝐭𝐞𝐫𝐟𝐚𝐜𝐞</m:t>
                                      </m:r>
                                      <m:r>
                                        <a:rPr kumimoji="0" lang="nl-BE" sz="1250" b="1" i="0" u="none" strike="noStrike" kern="1200" cap="none" spc="0" normalizeH="0" baseline="0" noProof="0">
                                          <a:ln>
                                            <a:noFill/>
                                          </a:ln>
                                          <a:solidFill>
                                            <a:srgbClr val="00407A"/>
                                          </a:solidFill>
                                          <a:effectLst/>
                                          <a:uLnTx/>
                                          <a:uFillTx/>
                                          <a:latin typeface="Cambria Math" panose="02040503050406030204" pitchFamily="18" charset="0"/>
                                          <a:ea typeface="+mn-ea"/>
                                          <a:cs typeface="+mn-cs"/>
                                        </a:rPr>
                                        <m:t>, </m:t>
                                      </m:r>
                                      <m:r>
                                        <a:rPr kumimoji="0" lang="nl-BE" sz="1250" b="1" i="1" u="none" strike="noStrike" kern="1200" cap="none" spc="0" normalizeH="0" baseline="0" noProof="0">
                                          <a:ln>
                                            <a:noFill/>
                                          </a:ln>
                                          <a:solidFill>
                                            <a:srgbClr val="00407A"/>
                                          </a:solidFill>
                                          <a:effectLst/>
                                          <a:uLnTx/>
                                          <a:uFillTx/>
                                          <a:latin typeface="Cambria Math" panose="02040503050406030204" pitchFamily="18" charset="0"/>
                                          <a:ea typeface="+mn-ea"/>
                                          <a:cs typeface="+mn-cs"/>
                                        </a:rPr>
                                        <m:t>𝒊</m:t>
                                      </m:r>
                                    </m:sub>
                                  </m:sSub>
                                </m:e>
                              </m:d>
                            </m:e>
                            <m:sub>
                              <m:r>
                                <a:rPr kumimoji="0" lang="nl-BE" sz="1250" b="1" i="1" u="none" strike="noStrike" kern="1200" cap="none" spc="0" normalizeH="0" baseline="0" noProof="0">
                                  <a:ln>
                                    <a:noFill/>
                                  </a:ln>
                                  <a:solidFill>
                                    <a:srgbClr val="00407A"/>
                                  </a:solidFill>
                                  <a:effectLst/>
                                  <a:uLnTx/>
                                  <a:uFillTx/>
                                  <a:latin typeface="Cambria Math" panose="02040503050406030204" pitchFamily="18" charset="0"/>
                                  <a:ea typeface="+mn-ea"/>
                                  <a:cs typeface="+mn-cs"/>
                                </a:rPr>
                                <m:t>𝒕</m:t>
                              </m:r>
                            </m:sub>
                          </m:sSub>
                        </m:e>
                      </m:d>
                      <m:r>
                        <a:rPr kumimoji="0" lang="nl-BE" sz="1250" b="1" i="0" u="none" strike="noStrike" kern="1200" cap="none" spc="0" normalizeH="0" baseline="0" noProof="0">
                          <a:ln>
                            <a:noFill/>
                          </a:ln>
                          <a:solidFill>
                            <a:srgbClr val="00407A"/>
                          </a:solidFill>
                          <a:effectLst/>
                          <a:uLnTx/>
                          <a:uFillTx/>
                          <a:latin typeface="Cambria Math" panose="02040503050406030204" pitchFamily="18" charset="0"/>
                          <a:ea typeface="+mn-ea"/>
                          <a:cs typeface="+mn-cs"/>
                        </a:rPr>
                        <m:t>∆</m:t>
                      </m:r>
                      <m:r>
                        <a:rPr kumimoji="0" lang="nl-BE" sz="1250" b="1" i="1" u="none" strike="noStrike" kern="1200" cap="none" spc="0" normalizeH="0" baseline="0" noProof="0">
                          <a:ln>
                            <a:noFill/>
                          </a:ln>
                          <a:solidFill>
                            <a:srgbClr val="00407A"/>
                          </a:solidFill>
                          <a:effectLst/>
                          <a:uLnTx/>
                          <a:uFillTx/>
                          <a:latin typeface="Cambria Math" panose="02040503050406030204" pitchFamily="18" charset="0"/>
                          <a:ea typeface="+mn-ea"/>
                          <a:cs typeface="+mn-cs"/>
                        </a:rPr>
                        <m:t>𝒕</m:t>
                      </m:r>
                    </m:oMath>
                  </m:oMathPara>
                </a14:m>
                <a:endParaRPr kumimoji="0" lang="nl-BE" sz="1250" b="1" i="0" u="none" strike="noStrike" kern="1200" cap="none" spc="0" normalizeH="0" baseline="0" noProof="0" dirty="0">
                  <a:ln>
                    <a:noFill/>
                  </a:ln>
                  <a:solidFill>
                    <a:srgbClr val="00407A"/>
                  </a:solidFill>
                  <a:effectLst/>
                  <a:uLnTx/>
                  <a:uFillTx/>
                  <a:latin typeface="Arial"/>
                  <a:ea typeface="+mn-ea"/>
                  <a:cs typeface="+mn-cs"/>
                </a:endParaRPr>
              </a:p>
            </p:txBody>
          </p:sp>
        </mc:Choice>
        <mc:Fallback xmlns="">
          <p:sp>
            <p:nvSpPr>
              <p:cNvPr id="3" name="Rectangle 2"/>
              <p:cNvSpPr>
                <a:spLocks noRot="1" noChangeAspect="1" noMove="1" noResize="1" noEditPoints="1" noAdjustHandles="1" noChangeArrowheads="1" noChangeShapeType="1" noTextEdit="1"/>
              </p:cNvSpPr>
              <p:nvPr/>
            </p:nvSpPr>
            <p:spPr>
              <a:xfrm>
                <a:off x="6044964" y="2780057"/>
                <a:ext cx="2902721" cy="432491"/>
              </a:xfrm>
              <a:prstGeom prst="rect">
                <a:avLst/>
              </a:prstGeom>
              <a:blipFill>
                <a:blip r:embed="rId3"/>
                <a:stretch>
                  <a:fillRect/>
                </a:stretch>
              </a:blipFill>
            </p:spPr>
            <p:txBody>
              <a:bodyPr/>
              <a:lstStyle/>
              <a:p>
                <a:r>
                  <a:rPr lang="nl-BE">
                    <a:noFill/>
                  </a:rPr>
                  <a:t> </a:t>
                </a:r>
              </a:p>
            </p:txBody>
          </p:sp>
        </mc:Fallback>
      </mc:AlternateContent>
      <p:sp>
        <p:nvSpPr>
          <p:cNvPr id="164" name="Rectangle 163"/>
          <p:cNvSpPr/>
          <p:nvPr/>
        </p:nvSpPr>
        <p:spPr>
          <a:xfrm>
            <a:off x="915426" y="5552847"/>
            <a:ext cx="7310218" cy="707886"/>
          </a:xfrm>
          <a:prstGeom prst="rect">
            <a:avLst/>
          </a:prstGeom>
          <a:solidFill>
            <a:srgbClr val="00009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Calibri" panose="020F0502020204030204" pitchFamily="34" charset="0"/>
              </a:rPr>
              <a:t>The influences of process variables are incorporated in the mass transfer coefficient</a:t>
            </a:r>
            <a:endParaRPr kumimoji="0" lang="nl-BE"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65" name="Explosion 2 164"/>
          <p:cNvSpPr/>
          <p:nvPr/>
        </p:nvSpPr>
        <p:spPr>
          <a:xfrm rot="553773">
            <a:off x="6234002" y="4041368"/>
            <a:ext cx="2294830" cy="1584938"/>
          </a:xfrm>
          <a:prstGeom prst="irregularSeal2">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altLang="zh-CN" sz="1800" b="1" i="0" u="none" strike="noStrike" kern="1200" cap="none" spc="0" normalizeH="0" baseline="0" noProof="0" dirty="0">
                <a:ln>
                  <a:noFill/>
                </a:ln>
                <a:solidFill>
                  <a:srgbClr val="FFFFFF"/>
                </a:solidFill>
                <a:effectLst/>
                <a:uLnTx/>
                <a:uFillTx/>
                <a:latin typeface="Arial"/>
                <a:ea typeface="+mn-ea"/>
                <a:cs typeface="+mn-cs"/>
              </a:rPr>
              <a:t>Fitting</a:t>
            </a:r>
            <a:endParaRPr kumimoji="0" lang="nl-BE"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47" name="TextBox 46"/>
          <p:cNvSpPr txBox="1"/>
          <p:nvPr/>
        </p:nvSpPr>
        <p:spPr>
          <a:xfrm>
            <a:off x="3318699" y="2031665"/>
            <a:ext cx="111170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dirty="0" smtClean="0">
                <a:ln>
                  <a:noFill/>
                </a:ln>
                <a:solidFill>
                  <a:prstClr val="black"/>
                </a:solidFill>
                <a:effectLst>
                  <a:glow rad="152400">
                    <a:prstClr val="white"/>
                  </a:glow>
                </a:effectLst>
                <a:uLnTx/>
                <a:uFillTx/>
                <a:latin typeface="Calibri" panose="020F0502020204030204"/>
                <a:ea typeface="宋体" panose="02010600030101010101" pitchFamily="2" charset="-122"/>
                <a:cs typeface="+mn-cs"/>
              </a:rPr>
              <a:t>Reactive slag</a:t>
            </a:r>
            <a:endParaRPr kumimoji="0" lang="en-US" sz="1500" b="0" i="0" u="none" strike="noStrike" kern="0" cap="none" spc="0" normalizeH="0" baseline="0" noProof="0" dirty="0" smtClean="0">
              <a:ln>
                <a:noFill/>
              </a:ln>
              <a:solidFill>
                <a:prstClr val="black"/>
              </a:solidFill>
              <a:effectLst>
                <a:glow rad="152400">
                  <a:prstClr val="white"/>
                </a:glow>
              </a:effectLst>
              <a:uLnTx/>
              <a:uFillTx/>
              <a:latin typeface="Calibri" panose="020F0502020204030204"/>
              <a:ea typeface="+mn-ea"/>
              <a:cs typeface="+mn-cs"/>
            </a:endParaRPr>
          </a:p>
        </p:txBody>
      </p:sp>
      <p:sp>
        <p:nvSpPr>
          <p:cNvPr id="2" name="Oval 1"/>
          <p:cNvSpPr/>
          <p:nvPr/>
        </p:nvSpPr>
        <p:spPr>
          <a:xfrm>
            <a:off x="3134920" y="1640318"/>
            <a:ext cx="1574925" cy="1449228"/>
          </a:xfrm>
          <a:prstGeom prst="ellipse">
            <a:avLst/>
          </a:prstGeom>
          <a:no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5" name="Straight Arrow Connector 4"/>
          <p:cNvCxnSpPr/>
          <p:nvPr/>
        </p:nvCxnSpPr>
        <p:spPr>
          <a:xfrm>
            <a:off x="4718811" y="2668496"/>
            <a:ext cx="1118979" cy="418659"/>
          </a:xfrm>
          <a:prstGeom prst="straightConnector1">
            <a:avLst/>
          </a:prstGeom>
          <a:ln w="28575">
            <a:solidFill>
              <a:srgbClr val="CC0066"/>
            </a:solidFill>
            <a:tailEnd type="triangle"/>
          </a:ln>
        </p:spPr>
        <p:style>
          <a:lnRef idx="1">
            <a:schemeClr val="accent1"/>
          </a:lnRef>
          <a:fillRef idx="0">
            <a:schemeClr val="accent1"/>
          </a:fillRef>
          <a:effectRef idx="0">
            <a:schemeClr val="accent1"/>
          </a:effectRef>
          <a:fontRef idx="minor">
            <a:schemeClr val="tx1"/>
          </a:fontRef>
        </p:style>
      </p:cxnSp>
      <p:sp>
        <p:nvSpPr>
          <p:cNvPr id="40" name="Tijdelijke aanduiding voor dianummer 2"/>
          <p:cNvSpPr txBox="1">
            <a:spLocks/>
          </p:cNvSpPr>
          <p:nvPr/>
        </p:nvSpPr>
        <p:spPr>
          <a:xfrm>
            <a:off x="-612576" y="6525344"/>
            <a:ext cx="936000" cy="215992"/>
          </a:xfrm>
          <a:prstGeom prst="rect">
            <a:avLst/>
          </a:prstGeom>
        </p:spPr>
        <p:txBody>
          <a:bodyPr vert="horz" lIns="0" tIns="0" rIns="0" bIns="0" rtlCol="0" anchor="t" anchorCtr="0"/>
          <a:lstStyle>
            <a:defPPr>
              <a:defRPr lang="nl-BE"/>
            </a:defPPr>
            <a:lvl1pPr marL="0" algn="r" defTabSz="914400" rtl="0" eaLnBrk="1" latinLnBrk="0" hangingPunct="1">
              <a:defRPr sz="1000" kern="1200">
                <a:solidFill>
                  <a:srgbClr val="00407A"/>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6</a:t>
            </a:r>
            <a:endParaRPr kumimoji="0" lang="en-US" sz="10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00178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1"/>
                                        </p:tgtEl>
                                        <p:attrNameLst>
                                          <p:attrName>style.visibility</p:attrName>
                                        </p:attrNameLst>
                                      </p:cBhvr>
                                      <p:to>
                                        <p:strVal val="visible"/>
                                      </p:to>
                                    </p:set>
                                    <p:animEffect transition="in" filter="fade">
                                      <p:cBhvr>
                                        <p:cTn id="13" dur="500"/>
                                        <p:tgtEl>
                                          <p:spTgt spid="1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65"/>
                                        </p:tgtEl>
                                        <p:attrNameLst>
                                          <p:attrName>style.visibility</p:attrName>
                                        </p:attrNameLst>
                                      </p:cBhvr>
                                      <p:to>
                                        <p:strVal val="visible"/>
                                      </p:to>
                                    </p:set>
                                    <p:anim calcmode="lin" valueType="num">
                                      <p:cBhvr>
                                        <p:cTn id="20" dur="500" fill="hold"/>
                                        <p:tgtEl>
                                          <p:spTgt spid="165"/>
                                        </p:tgtEl>
                                        <p:attrNameLst>
                                          <p:attrName>ppt_w</p:attrName>
                                        </p:attrNameLst>
                                      </p:cBhvr>
                                      <p:tavLst>
                                        <p:tav tm="0">
                                          <p:val>
                                            <p:fltVal val="0"/>
                                          </p:val>
                                        </p:tav>
                                        <p:tav tm="100000">
                                          <p:val>
                                            <p:strVal val="#ppt_w"/>
                                          </p:val>
                                        </p:tav>
                                      </p:tavLst>
                                    </p:anim>
                                    <p:anim calcmode="lin" valueType="num">
                                      <p:cBhvr>
                                        <p:cTn id="21" dur="500" fill="hold"/>
                                        <p:tgtEl>
                                          <p:spTgt spid="165"/>
                                        </p:tgtEl>
                                        <p:attrNameLst>
                                          <p:attrName>ppt_h</p:attrName>
                                        </p:attrNameLst>
                                      </p:cBhvr>
                                      <p:tavLst>
                                        <p:tav tm="0">
                                          <p:val>
                                            <p:fltVal val="0"/>
                                          </p:val>
                                        </p:tav>
                                        <p:tav tm="100000">
                                          <p:val>
                                            <p:strVal val="#ppt_h"/>
                                          </p:val>
                                        </p:tav>
                                      </p:tavLst>
                                    </p:anim>
                                    <p:animEffect transition="in" filter="fade">
                                      <p:cBhvr>
                                        <p:cTn id="22"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3" grpId="0"/>
      <p:bldP spid="165"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18145" y="5265235"/>
            <a:ext cx="8746343" cy="1054135"/>
          </a:xfrm>
          <a:prstGeom prst="rect">
            <a:avLst/>
          </a:prstGeom>
          <a:solidFill>
            <a:schemeClr val="bg1"/>
          </a:solidFill>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Tx/>
              <a:buSzTx/>
              <a:buFont typeface="Wingdings" panose="05000000000000000000" pitchFamily="2" charset="2"/>
              <a:buChar char="ü"/>
              <a:tabLst/>
              <a:defRPr/>
            </a:pPr>
            <a:endParaRPr kumimoji="0" lang="en-US" sz="2000" b="0" i="0" u="none" strike="noStrike" kern="1200" cap="none" spc="0" normalizeH="0" baseline="0" noProof="0" dirty="0" smtClean="0">
              <a:ln>
                <a:noFill/>
              </a:ln>
              <a:solidFill>
                <a:srgbClr val="595959">
                  <a:lumMod val="50000"/>
                </a:srgbClr>
              </a:solidFill>
              <a:effectLst/>
              <a:uLnTx/>
              <a:uFillTx/>
              <a:latin typeface="Calibri" panose="020F0502020204030204" pitchFamily="34" charset="0"/>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30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595959">
                    <a:lumMod val="50000"/>
                  </a:srgbClr>
                </a:solidFill>
                <a:effectLst/>
                <a:uLnTx/>
                <a:uFillTx/>
                <a:latin typeface="Calibri" panose="020F0502020204030204" pitchFamily="34" charset="0"/>
                <a:ea typeface="Times New Roman" panose="02020603050405020304" pitchFamily="18" charset="0"/>
                <a:cs typeface="+mn-cs"/>
              </a:rPr>
              <a:t>R</a:t>
            </a:r>
            <a:r>
              <a:rPr kumimoji="0" lang="en-US" sz="2000" b="0" i="0" u="none" strike="noStrike" kern="1200" cap="none" spc="0" normalizeH="0" baseline="0" noProof="0" dirty="0" smtClean="0">
                <a:ln>
                  <a:noFill/>
                </a:ln>
                <a:solidFill>
                  <a:srgbClr val="595959">
                    <a:lumMod val="50000"/>
                  </a:srgbClr>
                </a:solidFill>
                <a:effectLst/>
                <a:uLnTx/>
                <a:uFillTx/>
                <a:latin typeface="Calibri" panose="020F0502020204030204" pitchFamily="34" charset="0"/>
                <a:ea typeface="Times New Roman" panose="02020603050405020304" pitchFamily="18" charset="0"/>
                <a:cs typeface="+mn-cs"/>
              </a:rPr>
              <a:t>eaction interface area </a:t>
            </a:r>
            <a:r>
              <a:rPr kumimoji="0" lang="en-US" sz="2000" b="0" i="1" u="none" strike="noStrike" kern="1200" cap="none" spc="0" normalizeH="0" baseline="0" noProof="0" dirty="0" smtClean="0">
                <a:ln>
                  <a:noFill/>
                </a:ln>
                <a:solidFill>
                  <a:srgbClr val="595959">
                    <a:lumMod val="50000"/>
                  </a:srgbClr>
                </a:solidFill>
                <a:effectLst/>
                <a:uLnTx/>
                <a:uFillTx/>
                <a:latin typeface="Calibri" panose="020F0502020204030204" pitchFamily="34" charset="0"/>
                <a:ea typeface="Times New Roman" panose="02020603050405020304" pitchFamily="18" charset="0"/>
                <a:cs typeface="+mn-cs"/>
              </a:rPr>
              <a:t>A</a:t>
            </a:r>
            <a:r>
              <a:rPr kumimoji="0" lang="en-US" sz="2000" b="0" i="0" u="none" strike="noStrike" kern="1200" cap="none" spc="0" normalizeH="0" baseline="0" noProof="0" dirty="0" smtClean="0">
                <a:ln>
                  <a:noFill/>
                </a:ln>
                <a:solidFill>
                  <a:srgbClr val="595959">
                    <a:lumMod val="50000"/>
                  </a:srgbClr>
                </a:solidFill>
                <a:effectLst/>
                <a:uLnTx/>
                <a:uFillTx/>
                <a:latin typeface="Calibri" panose="020F0502020204030204" pitchFamily="34" charset="0"/>
                <a:ea typeface="Times New Roman" panose="02020603050405020304" pitchFamily="18" charset="0"/>
                <a:cs typeface="+mn-cs"/>
              </a:rPr>
              <a:t> is a function of foaming slag height, evaluated based on the numerical results.</a:t>
            </a:r>
            <a:endParaRPr kumimoji="0" lang="en-US" sz="2000" b="0" i="0" u="none" strike="noStrike" kern="1200" cap="none" spc="0" normalizeH="0" baseline="0" noProof="0" dirty="0">
              <a:ln>
                <a:noFill/>
              </a:ln>
              <a:solidFill>
                <a:srgbClr val="595959">
                  <a:lumMod val="50000"/>
                </a:srgbClr>
              </a:solidFill>
              <a:effectLst/>
              <a:uLnTx/>
              <a:uFillTx/>
              <a:latin typeface="Calibri" panose="020F0502020204030204" pitchFamily="34" charset="0"/>
              <a:ea typeface="Times New Roman" panose="02020603050405020304" pitchFamily="18" charset="0"/>
              <a:cs typeface="+mn-cs"/>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530" t="14300" r="3328" b="15350"/>
          <a:stretch/>
        </p:blipFill>
        <p:spPr>
          <a:xfrm>
            <a:off x="2450606" y="800739"/>
            <a:ext cx="5580083" cy="4248472"/>
          </a:xfrm>
          <a:prstGeom prst="rect">
            <a:avLst/>
          </a:prstGeom>
        </p:spPr>
      </p:pic>
      <p:sp>
        <p:nvSpPr>
          <p:cNvPr id="4" name="TextBox 3"/>
          <p:cNvSpPr txBox="1"/>
          <p:nvPr/>
        </p:nvSpPr>
        <p:spPr>
          <a:xfrm>
            <a:off x="6843094" y="1062007"/>
            <a:ext cx="118759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407A"/>
                </a:solidFill>
                <a:effectLst/>
                <a:uLnTx/>
                <a:uFillTx/>
                <a:latin typeface="Arial"/>
                <a:ea typeface="+mn-ea"/>
                <a:cs typeface="+mn-cs"/>
              </a:rPr>
              <a:t>Slag volume fraction</a:t>
            </a:r>
            <a:endParaRPr kumimoji="0" lang="nl-BE" sz="1200" b="1" i="0" u="none" strike="noStrike" kern="1200" cap="none" spc="0" normalizeH="0" baseline="0" noProof="0" dirty="0">
              <a:ln>
                <a:noFill/>
              </a:ln>
              <a:solidFill>
                <a:srgbClr val="00407A"/>
              </a:solidFill>
              <a:effectLst/>
              <a:uLnTx/>
              <a:uFillTx/>
              <a:latin typeface="Arial"/>
              <a:ea typeface="+mn-ea"/>
              <a:cs typeface="+mn-cs"/>
            </a:endParaRPr>
          </a:p>
        </p:txBody>
      </p:sp>
      <p:cxnSp>
        <p:nvCxnSpPr>
          <p:cNvPr id="6" name="Straight Connector 5"/>
          <p:cNvCxnSpPr/>
          <p:nvPr/>
        </p:nvCxnSpPr>
        <p:spPr>
          <a:xfrm flipH="1">
            <a:off x="1920902" y="1863445"/>
            <a:ext cx="290596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920902" y="3820361"/>
            <a:ext cx="283902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97090" y="1888845"/>
            <a:ext cx="0" cy="1908000"/>
          </a:xfrm>
          <a:prstGeom prst="line">
            <a:avLst/>
          </a:prstGeom>
          <a:ln w="28575">
            <a:solidFill>
              <a:srgbClr val="0000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2128509" y="5018972"/>
            <a:ext cx="52628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407A"/>
                </a:solidFill>
                <a:effectLst/>
                <a:uLnTx/>
                <a:uFillTx/>
                <a:latin typeface="Calibri" panose="020F0502020204030204" pitchFamily="34" charset="0"/>
                <a:ea typeface="+mn-ea"/>
                <a:cs typeface="+mn-cs"/>
              </a:rPr>
              <a:t>Numerical simulation of fuming furnace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407A"/>
                </a:solidFill>
                <a:effectLst/>
                <a:uLnTx/>
                <a:uFillTx/>
                <a:latin typeface="Calibri" panose="020F0502020204030204" pitchFamily="34" charset="0"/>
                <a:ea typeface="+mn-ea"/>
                <a:cs typeface="+mn-cs"/>
              </a:rPr>
              <a:t>(Gas velocity 50 m/s,  t=10s)</a:t>
            </a:r>
            <a:endParaRPr kumimoji="0" lang="nl-BE" sz="1800" b="1" i="0" u="none" strike="noStrike" kern="1200" cap="none" spc="0" normalizeH="0" baseline="0" noProof="0" dirty="0">
              <a:ln>
                <a:noFill/>
              </a:ln>
              <a:solidFill>
                <a:srgbClr val="00407A"/>
              </a:solidFill>
              <a:effectLst/>
              <a:uLnTx/>
              <a:uFillTx/>
              <a:latin typeface="Calibri" panose="020F0502020204030204" pitchFamily="34" charset="0"/>
              <a:ea typeface="+mn-ea"/>
              <a:cs typeface="+mn-cs"/>
            </a:endParaRPr>
          </a:p>
        </p:txBody>
      </p:sp>
      <p:cxnSp>
        <p:nvCxnSpPr>
          <p:cNvPr id="14" name="Straight Arrow Connector 13"/>
          <p:cNvCxnSpPr/>
          <p:nvPr/>
        </p:nvCxnSpPr>
        <p:spPr>
          <a:xfrm flipH="1">
            <a:off x="2479454" y="4111158"/>
            <a:ext cx="1265684" cy="361989"/>
          </a:xfrm>
          <a:prstGeom prst="straightConnector1">
            <a:avLst/>
          </a:prstGeom>
          <a:ln w="28575">
            <a:solidFill>
              <a:srgbClr val="0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1486126" y="4464436"/>
            <a:ext cx="159496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407A"/>
                </a:solidFill>
                <a:effectLst/>
                <a:uLnTx/>
                <a:uFillTx/>
                <a:latin typeface="Arial"/>
                <a:ea typeface="+mn-ea"/>
                <a:cs typeface="+mn-cs"/>
              </a:rPr>
              <a:t>Short circuiting gas</a:t>
            </a:r>
            <a:endParaRPr kumimoji="0" lang="nl-BE" sz="1600" b="1" i="0" u="none" strike="noStrike" kern="1200" cap="none" spc="0" normalizeH="0" baseline="0" noProof="0" dirty="0">
              <a:ln>
                <a:noFill/>
              </a:ln>
              <a:solidFill>
                <a:srgbClr val="00407A"/>
              </a:solidFill>
              <a:effectLst/>
              <a:uLnTx/>
              <a:uFillTx/>
              <a:latin typeface="Arial"/>
              <a:ea typeface="+mn-ea"/>
              <a:cs typeface="+mn-cs"/>
            </a:endParaRPr>
          </a:p>
        </p:txBody>
      </p:sp>
      <p:sp>
        <p:nvSpPr>
          <p:cNvPr id="17" name="Titel 1"/>
          <p:cNvSpPr txBox="1">
            <a:spLocks/>
          </p:cNvSpPr>
          <p:nvPr/>
        </p:nvSpPr>
        <p:spPr>
          <a:xfrm>
            <a:off x="83809" y="65427"/>
            <a:ext cx="8334000" cy="512696"/>
          </a:xfrm>
          <a:prstGeom prst="rect">
            <a:avLst/>
          </a:prstGeom>
        </p:spPr>
        <p:txBody>
          <a:bodyPr vert="horz" lIns="0" tIns="0" rIns="0" bIns="0" rtlCol="0" anchor="b" anchorCtr="0">
            <a:normAutofit/>
          </a:bodyPr>
          <a:lst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500" dirty="0" smtClean="0"/>
              <a:t>Reaction interface </a:t>
            </a:r>
            <a:endParaRPr kumimoji="0" lang="en-US" sz="2500" b="0" i="0" u="none" strike="noStrike" kern="1200" cap="none" spc="0" normalizeH="0" baseline="0" noProof="0" dirty="0" smtClean="0">
              <a:ln>
                <a:noFill/>
              </a:ln>
              <a:solidFill>
                <a:srgbClr val="52BDEC"/>
              </a:solidFill>
              <a:effectLst/>
              <a:uLnTx/>
              <a:uFillTx/>
              <a:latin typeface="Arial" pitchFamily="34" charset="0"/>
              <a:ea typeface="+mj-ea"/>
              <a:cs typeface="Arial" pitchFamily="34" charset="0"/>
            </a:endParaRPr>
          </a:p>
        </p:txBody>
      </p:sp>
      <p:sp>
        <p:nvSpPr>
          <p:cNvPr id="16" name="Tijdelijke aanduiding voor dianummer 2"/>
          <p:cNvSpPr txBox="1">
            <a:spLocks/>
          </p:cNvSpPr>
          <p:nvPr/>
        </p:nvSpPr>
        <p:spPr>
          <a:xfrm>
            <a:off x="-612576" y="6525344"/>
            <a:ext cx="936000" cy="215992"/>
          </a:xfrm>
          <a:prstGeom prst="rect">
            <a:avLst/>
          </a:prstGeom>
        </p:spPr>
        <p:txBody>
          <a:bodyPr vert="horz" lIns="0" tIns="0" rIns="0" bIns="0" rtlCol="0" anchor="t" anchorCtr="0"/>
          <a:lstStyle>
            <a:defPPr>
              <a:defRPr lang="nl-BE"/>
            </a:defPPr>
            <a:lvl1pPr marL="0" algn="r" defTabSz="914400" rtl="0" eaLnBrk="1" latinLnBrk="0" hangingPunct="1">
              <a:defRPr sz="1000" kern="1200">
                <a:solidFill>
                  <a:srgbClr val="00407A"/>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7</a:t>
            </a:r>
            <a:endParaRPr kumimoji="0" lang="en-US" sz="10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907450079"/>
      </p:ext>
    </p:extLst>
  </p:cSld>
  <p:clrMapOvr>
    <a:masterClrMapping/>
  </p:clrMapOvr>
  <mc:AlternateContent xmlns:mc="http://schemas.openxmlformats.org/markup-compatibility/2006" xmlns:p14="http://schemas.microsoft.com/office/powerpoint/2010/main">
    <mc:Choice Requires="p14">
      <p:transition spd="slow" p14:dur="2000" advTm="155673"/>
    </mc:Choice>
    <mc:Fallback xmlns="">
      <p:transition spd="slow" advTm="15567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a:xfrm>
            <a:off x="179512" y="79707"/>
            <a:ext cx="8090997" cy="564999"/>
          </a:xfrm>
        </p:spPr>
        <p:txBody>
          <a:bodyPr>
            <a:normAutofit/>
          </a:bodyPr>
          <a:lstStyle/>
          <a:p>
            <a:r>
              <a:rPr lang="en-US" sz="3000" b="1" u="sng" dirty="0" err="1" smtClean="0">
                <a:latin typeface="+mn-lt"/>
                <a:cs typeface="Times New Roman" pitchFamily="18" charset="0"/>
              </a:rPr>
              <a:t>ChemApp</a:t>
            </a:r>
            <a:r>
              <a:rPr lang="en-US" sz="3000" b="1" u="sng" dirty="0" smtClean="0">
                <a:latin typeface="+mn-lt"/>
                <a:cs typeface="Times New Roman" pitchFamily="18" charset="0"/>
              </a:rPr>
              <a:t>-based </a:t>
            </a:r>
            <a:r>
              <a:rPr lang="en-US" sz="3000" b="1" u="sng" dirty="0">
                <a:latin typeface="+mn-lt"/>
                <a:cs typeface="Times New Roman" pitchFamily="18" charset="0"/>
              </a:rPr>
              <a:t>fuming model</a:t>
            </a:r>
          </a:p>
        </p:txBody>
      </p:sp>
      <p:graphicFrame>
        <p:nvGraphicFramePr>
          <p:cNvPr id="4105" name="Object 4104"/>
          <p:cNvGraphicFramePr>
            <a:graphicFrameLocks noChangeAspect="1"/>
          </p:cNvGraphicFramePr>
          <p:nvPr>
            <p:extLst>
              <p:ext uri="{D42A27DB-BD31-4B8C-83A1-F6EECF244321}">
                <p14:modId xmlns:p14="http://schemas.microsoft.com/office/powerpoint/2010/main" val="2229893140"/>
              </p:ext>
            </p:extLst>
          </p:nvPr>
        </p:nvGraphicFramePr>
        <p:xfrm>
          <a:off x="855663" y="1287463"/>
          <a:ext cx="3690937" cy="4860925"/>
        </p:xfrm>
        <a:graphic>
          <a:graphicData uri="http://schemas.openxmlformats.org/presentationml/2006/ole">
            <mc:AlternateContent xmlns:mc="http://schemas.openxmlformats.org/markup-compatibility/2006">
              <mc:Choice xmlns:v="urn:schemas-microsoft-com:vml" Requires="v">
                <p:oleObj spid="_x0000_s21615" name="Visio" r:id="rId4" imgW="4257777" imgH="5515013" progId="Visio.Drawing.11">
                  <p:embed/>
                </p:oleObj>
              </mc:Choice>
              <mc:Fallback>
                <p:oleObj name="Visio" r:id="rId4" imgW="4257777" imgH="5515013" progId="Visio.Drawing.11">
                  <p:embed/>
                  <p:pic>
                    <p:nvPicPr>
                      <p:cNvPr id="0" name=""/>
                      <p:cNvPicPr>
                        <a:picLocks noChangeAspect="1" noChangeArrowheads="1"/>
                      </p:cNvPicPr>
                      <p:nvPr/>
                    </p:nvPicPr>
                    <p:blipFill>
                      <a:blip r:embed="rId5"/>
                      <a:srcRect/>
                      <a:stretch>
                        <a:fillRect/>
                      </a:stretch>
                    </p:blipFill>
                    <p:spPr bwMode="auto">
                      <a:xfrm>
                        <a:off x="855663" y="1287463"/>
                        <a:ext cx="3690937" cy="4860925"/>
                      </a:xfrm>
                      <a:prstGeom prst="rect">
                        <a:avLst/>
                      </a:prstGeom>
                      <a:noFill/>
                    </p:spPr>
                  </p:pic>
                </p:oleObj>
              </mc:Fallback>
            </mc:AlternateContent>
          </a:graphicData>
        </a:graphic>
      </p:graphicFrame>
      <p:sp>
        <p:nvSpPr>
          <p:cNvPr id="104" name="Rectangle 3"/>
          <p:cNvSpPr>
            <a:spLocks noGrp="1" noChangeArrowheads="1"/>
          </p:cNvSpPr>
          <p:nvPr>
            <p:ph idx="1"/>
          </p:nvPr>
        </p:nvSpPr>
        <p:spPr>
          <a:xfrm>
            <a:off x="4508688" y="1821396"/>
            <a:ext cx="4521050" cy="1521333"/>
          </a:xfrm>
        </p:spPr>
        <p:txBody>
          <a:bodyPr/>
          <a:lstStyle/>
          <a:p>
            <a:pPr marL="817200" indent="-457200">
              <a:lnSpc>
                <a:spcPct val="90000"/>
              </a:lnSpc>
              <a:spcBef>
                <a:spcPts val="800"/>
              </a:spcBef>
              <a:buFont typeface="+mj-lt"/>
              <a:buAutoNum type="alphaLcParenR"/>
            </a:pPr>
            <a:r>
              <a:rPr lang="en-US" sz="2000" dirty="0" smtClean="0">
                <a:latin typeface="Calibri" panose="020F0502020204030204"/>
                <a:cs typeface="+mn-cs"/>
              </a:rPr>
              <a:t>Equilibrium calculation;</a:t>
            </a:r>
            <a:endParaRPr lang="en-US" sz="2000" dirty="0" smtClean="0">
              <a:latin typeface="Calibri" panose="020F0502020204030204"/>
              <a:cs typeface="+mn-cs"/>
            </a:endParaRPr>
          </a:p>
          <a:p>
            <a:pPr marL="817200" indent="-457200">
              <a:lnSpc>
                <a:spcPct val="90000"/>
              </a:lnSpc>
              <a:spcBef>
                <a:spcPts val="800"/>
              </a:spcBef>
              <a:buFont typeface="+mj-lt"/>
              <a:buAutoNum type="alphaLcParenR"/>
            </a:pPr>
            <a:r>
              <a:rPr lang="en-US" sz="2000" dirty="0">
                <a:latin typeface="Calibri" panose="020F0502020204030204"/>
                <a:cs typeface="+mn-cs"/>
              </a:rPr>
              <a:t>Effective equilibrium reaction zone (EERZ) </a:t>
            </a:r>
            <a:r>
              <a:rPr lang="en-US" sz="2000" dirty="0" smtClean="0">
                <a:latin typeface="Calibri" panose="020F0502020204030204"/>
                <a:cs typeface="+mn-cs"/>
              </a:rPr>
              <a:t>model for kinetics</a:t>
            </a:r>
            <a:r>
              <a:rPr lang="en-US" sz="2000" dirty="0" smtClean="0">
                <a:latin typeface="Calibri" panose="020F0502020204030204"/>
                <a:cs typeface="+mn-cs"/>
              </a:rPr>
              <a:t>;</a:t>
            </a:r>
            <a:endParaRPr lang="en-US" sz="2000" dirty="0" smtClean="0">
              <a:latin typeface="Calibri" panose="020F0502020204030204"/>
              <a:cs typeface="+mn-cs"/>
            </a:endParaRPr>
          </a:p>
          <a:p>
            <a:pPr marL="817200" indent="-457200">
              <a:lnSpc>
                <a:spcPct val="90000"/>
              </a:lnSpc>
              <a:spcBef>
                <a:spcPts val="800"/>
              </a:spcBef>
              <a:buFont typeface="+mj-lt"/>
              <a:buAutoNum type="alphaLcParenR"/>
            </a:pPr>
            <a:r>
              <a:rPr lang="en-US" sz="2000" dirty="0">
                <a:latin typeface="Calibri" panose="020F0502020204030204"/>
                <a:cs typeface="+mn-cs"/>
              </a:rPr>
              <a:t>T</a:t>
            </a:r>
            <a:r>
              <a:rPr lang="en-US" sz="2000" dirty="0" smtClean="0">
                <a:latin typeface="Calibri" panose="020F0502020204030204"/>
                <a:cs typeface="+mn-cs"/>
              </a:rPr>
              <a:t>ime </a:t>
            </a:r>
            <a:r>
              <a:rPr lang="en-US" sz="2000" dirty="0" smtClean="0">
                <a:latin typeface="Calibri" panose="020F0502020204030204"/>
                <a:cs typeface="+mn-cs"/>
              </a:rPr>
              <a:t>step concept.</a:t>
            </a:r>
          </a:p>
        </p:txBody>
      </p:sp>
      <p:sp>
        <p:nvSpPr>
          <p:cNvPr id="4106" name="Down Arrow 4105"/>
          <p:cNvSpPr/>
          <p:nvPr/>
        </p:nvSpPr>
        <p:spPr>
          <a:xfrm>
            <a:off x="6087640" y="3779790"/>
            <a:ext cx="392224" cy="408084"/>
          </a:xfrm>
          <a:prstGeom prst="downArrow">
            <a:avLst/>
          </a:prstGeom>
          <a:solidFill>
            <a:srgbClr val="116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sp>
        <p:nvSpPr>
          <p:cNvPr id="106" name="Rectangle 3"/>
          <p:cNvSpPr txBox="1">
            <a:spLocks noChangeArrowheads="1"/>
          </p:cNvSpPr>
          <p:nvPr/>
        </p:nvSpPr>
        <p:spPr>
          <a:xfrm>
            <a:off x="4716016" y="4600428"/>
            <a:ext cx="4240832" cy="1158909"/>
          </a:xfrm>
          <a:prstGeom prst="rect">
            <a:avLst/>
          </a:prstGeom>
        </p:spPr>
        <p:txBody>
          <a:bodyPr vert="horz" lIns="0" tIns="0" rIns="0" bIns="0" rtlCol="0">
            <a:noAutofit/>
          </a:bodyPr>
          <a:lst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02900" indent="-342900">
              <a:lnSpc>
                <a:spcPct val="90000"/>
              </a:lnSpc>
              <a:spcBef>
                <a:spcPts val="800"/>
              </a:spcBef>
              <a:buFont typeface="Wingdings" panose="05000000000000000000" pitchFamily="2" charset="2"/>
              <a:buChar char="ü"/>
            </a:pPr>
            <a:r>
              <a:rPr lang="en-US" sz="2000" dirty="0" smtClean="0">
                <a:latin typeface="Calibri" panose="020F0502020204030204"/>
              </a:rPr>
              <a:t>Model structure</a:t>
            </a:r>
          </a:p>
          <a:p>
            <a:pPr marL="702900" indent="-342900">
              <a:lnSpc>
                <a:spcPct val="90000"/>
              </a:lnSpc>
              <a:spcBef>
                <a:spcPts val="800"/>
              </a:spcBef>
              <a:buFont typeface="Wingdings" panose="05000000000000000000" pitchFamily="2" charset="2"/>
              <a:buChar char="ü"/>
            </a:pPr>
            <a:r>
              <a:rPr lang="en-US" sz="2000" dirty="0" smtClean="0">
                <a:latin typeface="Calibri" panose="020F0502020204030204"/>
              </a:rPr>
              <a:t>Reasonable kinetics model</a:t>
            </a:r>
          </a:p>
          <a:p>
            <a:pPr marL="702900" indent="-342900">
              <a:lnSpc>
                <a:spcPct val="90000"/>
              </a:lnSpc>
              <a:spcBef>
                <a:spcPts val="800"/>
              </a:spcBef>
              <a:buFont typeface="Wingdings" panose="05000000000000000000" pitchFamily="2" charset="2"/>
              <a:buChar char="ü"/>
            </a:pPr>
            <a:r>
              <a:rPr lang="en-US" sz="2000" dirty="0" smtClean="0">
                <a:latin typeface="Calibri" panose="020F0502020204030204"/>
              </a:rPr>
              <a:t>Thermodynamic calculation </a:t>
            </a:r>
          </a:p>
        </p:txBody>
      </p:sp>
      <p:sp>
        <p:nvSpPr>
          <p:cNvPr id="4107" name="TextBox 4106"/>
          <p:cNvSpPr txBox="1"/>
          <p:nvPr/>
        </p:nvSpPr>
        <p:spPr>
          <a:xfrm>
            <a:off x="6498244" y="3755283"/>
            <a:ext cx="1928733" cy="369332"/>
          </a:xfrm>
          <a:prstGeom prst="rect">
            <a:avLst/>
          </a:prstGeom>
          <a:noFill/>
        </p:spPr>
        <p:txBody>
          <a:bodyPr wrap="none" rtlCol="0">
            <a:spAutoFit/>
          </a:bodyPr>
          <a:lstStyle/>
          <a:p>
            <a:r>
              <a:rPr lang="en-US" b="1" dirty="0" smtClean="0">
                <a:solidFill>
                  <a:srgbClr val="00407A"/>
                </a:solidFill>
              </a:rPr>
              <a:t>Three key steps</a:t>
            </a:r>
            <a:endParaRPr lang="nl-BE" b="1" dirty="0">
              <a:solidFill>
                <a:srgbClr val="00407A"/>
              </a:solidFill>
            </a:endParaRPr>
          </a:p>
        </p:txBody>
      </p:sp>
      <p:sp>
        <p:nvSpPr>
          <p:cNvPr id="10" name="Oval 9"/>
          <p:cNvSpPr/>
          <p:nvPr/>
        </p:nvSpPr>
        <p:spPr>
          <a:xfrm>
            <a:off x="3491880" y="2852936"/>
            <a:ext cx="540060" cy="54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FFFFFF"/>
                </a:solidFill>
              </a:rPr>
              <a:t>a</a:t>
            </a:r>
            <a:endParaRPr lang="nl-BE" sz="2200" b="1" dirty="0">
              <a:solidFill>
                <a:srgbClr val="FFFFFF"/>
              </a:solidFill>
            </a:endParaRPr>
          </a:p>
        </p:txBody>
      </p:sp>
      <p:sp>
        <p:nvSpPr>
          <p:cNvPr id="11" name="Oval 10"/>
          <p:cNvSpPr/>
          <p:nvPr/>
        </p:nvSpPr>
        <p:spPr>
          <a:xfrm>
            <a:off x="855663" y="4124615"/>
            <a:ext cx="540060" cy="54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FFFFFF"/>
                </a:solidFill>
              </a:rPr>
              <a:t>b</a:t>
            </a:r>
            <a:endParaRPr lang="nl-BE" sz="2200" b="1" dirty="0">
              <a:solidFill>
                <a:srgbClr val="FFFFFF"/>
              </a:solidFill>
            </a:endParaRPr>
          </a:p>
        </p:txBody>
      </p:sp>
      <p:sp>
        <p:nvSpPr>
          <p:cNvPr id="12" name="Oval 11"/>
          <p:cNvSpPr/>
          <p:nvPr/>
        </p:nvSpPr>
        <p:spPr>
          <a:xfrm>
            <a:off x="3968628" y="4838187"/>
            <a:ext cx="540060" cy="54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FFFFFF"/>
                </a:solidFill>
              </a:rPr>
              <a:t>c</a:t>
            </a:r>
            <a:endParaRPr lang="nl-BE" sz="2200" b="1" dirty="0">
              <a:solidFill>
                <a:srgbClr val="FFFFFF"/>
              </a:solidFill>
            </a:endParaRPr>
          </a:p>
        </p:txBody>
      </p:sp>
      <p:sp>
        <p:nvSpPr>
          <p:cNvPr id="2" name="Rectangle 1"/>
          <p:cNvSpPr/>
          <p:nvPr/>
        </p:nvSpPr>
        <p:spPr>
          <a:xfrm>
            <a:off x="1450256" y="4186297"/>
            <a:ext cx="990000" cy="453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900" b="1" i="1" dirty="0" smtClean="0">
                <a:solidFill>
                  <a:srgbClr val="002060"/>
                </a:solidFill>
              </a:rPr>
              <a:t>Reaction kinetics model</a:t>
            </a:r>
            <a:endParaRPr lang="en-US" sz="900" b="1" i="1" dirty="0">
              <a:solidFill>
                <a:srgbClr val="002060"/>
              </a:solidFill>
            </a:endParaRPr>
          </a:p>
        </p:txBody>
      </p:sp>
      <p:sp>
        <p:nvSpPr>
          <p:cNvPr id="14" name="Tijdelijke aanduiding voor dianummer 2"/>
          <p:cNvSpPr txBox="1">
            <a:spLocks/>
          </p:cNvSpPr>
          <p:nvPr/>
        </p:nvSpPr>
        <p:spPr>
          <a:xfrm>
            <a:off x="-612576" y="6525344"/>
            <a:ext cx="936000" cy="215992"/>
          </a:xfrm>
          <a:prstGeom prst="rect">
            <a:avLst/>
          </a:prstGeom>
        </p:spPr>
        <p:txBody>
          <a:bodyPr vert="horz" lIns="0" tIns="0" rIns="0" bIns="0" rtlCol="0" anchor="t" anchorCtr="0"/>
          <a:lstStyle>
            <a:defPPr>
              <a:defRPr lang="nl-BE"/>
            </a:defPPr>
            <a:lvl1pPr marL="0" algn="r" defTabSz="914400" rtl="0" eaLnBrk="1" latinLnBrk="0" hangingPunct="1">
              <a:defRPr sz="1000" kern="1200">
                <a:solidFill>
                  <a:srgbClr val="00407A"/>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8</a:t>
            </a:r>
            <a:endParaRPr kumimoji="0" lang="en-US" sz="10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83580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447716" y="2937752"/>
            <a:ext cx="7077075" cy="3743325"/>
          </a:xfrm>
          <a:prstGeom prst="rect">
            <a:avLst/>
          </a:prstGeom>
        </p:spPr>
      </p:pic>
      <p:sp>
        <p:nvSpPr>
          <p:cNvPr id="8" name="TextBox 7"/>
          <p:cNvSpPr txBox="1"/>
          <p:nvPr/>
        </p:nvSpPr>
        <p:spPr>
          <a:xfrm>
            <a:off x="3751971" y="3552015"/>
            <a:ext cx="4997937" cy="3129062"/>
          </a:xfrm>
          <a:prstGeom prst="rect">
            <a:avLst/>
          </a:prstGeom>
          <a:solidFill>
            <a:schemeClr val="bg1"/>
          </a:solidFill>
        </p:spPr>
        <p:txBody>
          <a:bodyPr wrap="square" rtlCol="0">
            <a:spAutoFit/>
          </a:bodyPr>
          <a:lstStyle/>
          <a:p>
            <a:pPr marL="342900" marR="0" lvl="0" indent="-342900" algn="l" defTabSz="914400" rtl="0" eaLnBrk="1" fontAlgn="auto" latinLnBrk="0" hangingPunct="1">
              <a:lnSpc>
                <a:spcPct val="100000"/>
              </a:lnSpc>
              <a:spcBef>
                <a:spcPts val="0"/>
              </a:spcBef>
              <a:spcAft>
                <a:spcPts val="800"/>
              </a:spcAft>
              <a:buClrTx/>
              <a:buSzTx/>
              <a:buFontTx/>
              <a:buAutoNum type="arabicPeriod"/>
              <a:tabLst/>
              <a:defRPr/>
            </a:pPr>
            <a:r>
              <a:rPr kumimoji="0" lang="en-US" sz="1600" b="1" i="0" u="none" strike="noStrike" kern="1200" cap="none" spc="0" normalizeH="0" baseline="0" noProof="0" dirty="0" smtClean="0">
                <a:ln>
                  <a:noFill/>
                </a:ln>
                <a:solidFill>
                  <a:srgbClr val="0000CC"/>
                </a:solidFill>
                <a:effectLst/>
                <a:uLnTx/>
                <a:uFillTx/>
                <a:latin typeface="Arial"/>
                <a:ea typeface="+mn-ea"/>
                <a:cs typeface="+mn-cs"/>
              </a:rPr>
              <a:t>Incorporate all the reaction zones</a:t>
            </a:r>
          </a:p>
          <a:p>
            <a:pPr marL="342900" marR="0" lvl="0" indent="-342900" algn="l" defTabSz="914400" rtl="0" eaLnBrk="1" fontAlgn="auto" latinLnBrk="0" hangingPunct="1">
              <a:lnSpc>
                <a:spcPct val="100000"/>
              </a:lnSpc>
              <a:spcBef>
                <a:spcPts val="0"/>
              </a:spcBef>
              <a:spcAft>
                <a:spcPts val="800"/>
              </a:spcAft>
              <a:buClrTx/>
              <a:buSzTx/>
              <a:buFontTx/>
              <a:buAutoNum type="arabicPeriod"/>
              <a:tabLst/>
              <a:defRPr/>
            </a:pPr>
            <a:r>
              <a:rPr kumimoji="0" lang="en-US" sz="1600" b="1" i="0" u="none" strike="noStrike" kern="1200" cap="none" spc="0" normalizeH="0" baseline="0" noProof="0" dirty="0" smtClean="0">
                <a:ln>
                  <a:noFill/>
                </a:ln>
                <a:solidFill>
                  <a:srgbClr val="0000CC"/>
                </a:solidFill>
                <a:effectLst/>
                <a:uLnTx/>
                <a:uFillTx/>
                <a:latin typeface="Arial"/>
                <a:ea typeface="+mn-ea"/>
                <a:cs typeface="+mn-cs"/>
              </a:rPr>
              <a:t>Define global variables</a:t>
            </a:r>
          </a:p>
          <a:p>
            <a:pPr marL="342900" marR="0" lvl="0" indent="-342900" algn="l" defTabSz="914400" rtl="0" eaLnBrk="1" fontAlgn="auto" latinLnBrk="0" hangingPunct="1">
              <a:lnSpc>
                <a:spcPct val="100000"/>
              </a:lnSpc>
              <a:spcBef>
                <a:spcPts val="0"/>
              </a:spcBef>
              <a:spcAft>
                <a:spcPts val="800"/>
              </a:spcAft>
              <a:buClrTx/>
              <a:buSzTx/>
              <a:buFontTx/>
              <a:buAutoNum type="arabicPeriod"/>
              <a:tabLst/>
              <a:defRPr/>
            </a:pPr>
            <a:r>
              <a:rPr kumimoji="0" lang="en-US" sz="1600" b="1" i="0" u="none" strike="noStrike" kern="1200" cap="none" spc="0" normalizeH="0" baseline="0" noProof="0" dirty="0" smtClean="0">
                <a:ln>
                  <a:noFill/>
                </a:ln>
                <a:solidFill>
                  <a:srgbClr val="0000CC"/>
                </a:solidFill>
                <a:effectLst/>
                <a:uLnTx/>
                <a:uFillTx/>
                <a:latin typeface="Arial"/>
                <a:ea typeface="+mn-ea"/>
                <a:cs typeface="+mn-cs"/>
              </a:rPr>
              <a:t>Initialize </a:t>
            </a:r>
            <a:r>
              <a:rPr kumimoji="0" lang="en-US" sz="1600" b="1" i="0" u="none" strike="noStrike" kern="1200" cap="none" spc="0" normalizeH="0" baseline="0" noProof="0" dirty="0" err="1" smtClean="0">
                <a:ln>
                  <a:noFill/>
                </a:ln>
                <a:solidFill>
                  <a:srgbClr val="0000CC"/>
                </a:solidFill>
                <a:effectLst/>
                <a:uLnTx/>
                <a:uFillTx/>
                <a:latin typeface="Arial"/>
                <a:ea typeface="+mn-ea"/>
                <a:cs typeface="+mn-cs"/>
              </a:rPr>
              <a:t>chemApp</a:t>
            </a:r>
            <a:r>
              <a:rPr kumimoji="0" lang="en-US" sz="1600" b="1" i="0" u="none" strike="noStrike" kern="1200" cap="none" spc="0" normalizeH="0" baseline="0" noProof="0" dirty="0" smtClean="0">
                <a:ln>
                  <a:noFill/>
                </a:ln>
                <a:solidFill>
                  <a:srgbClr val="0000CC"/>
                </a:solidFill>
                <a:effectLst/>
                <a:uLnTx/>
                <a:uFillTx/>
                <a:latin typeface="Arial"/>
                <a:ea typeface="+mn-ea"/>
                <a:cs typeface="+mn-cs"/>
              </a:rPr>
              <a:t> and calculation conditions</a:t>
            </a:r>
            <a:endParaRPr kumimoji="0" lang="en-US" sz="1600" b="1" i="0" u="none" strike="noStrike" kern="1200" cap="none" spc="0" normalizeH="0" baseline="0" noProof="0" dirty="0">
              <a:ln>
                <a:noFill/>
              </a:ln>
              <a:solidFill>
                <a:srgbClr val="0000CC"/>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800"/>
              </a:spcAft>
              <a:buClrTx/>
              <a:buSzTx/>
              <a:buFontTx/>
              <a:buAutoNum type="arabicPeriod"/>
              <a:tabLst/>
              <a:defRPr/>
            </a:pPr>
            <a:r>
              <a:rPr kumimoji="0" lang="en-US" sz="1600" b="1" i="0" u="none" strike="noStrike" kern="1200" cap="none" spc="0" normalizeH="0" baseline="0" noProof="0" dirty="0" smtClean="0">
                <a:ln>
                  <a:noFill/>
                </a:ln>
                <a:solidFill>
                  <a:srgbClr val="0000CC"/>
                </a:solidFill>
                <a:effectLst/>
                <a:uLnTx/>
                <a:uFillTx/>
                <a:latin typeface="Arial"/>
                <a:ea typeface="+mn-ea"/>
                <a:cs typeface="+mn-cs"/>
              </a:rPr>
              <a:t>Read input data</a:t>
            </a:r>
          </a:p>
          <a:p>
            <a:pPr marL="342900" marR="0" lvl="0" indent="-342900" algn="l" defTabSz="914400" rtl="0" eaLnBrk="1" fontAlgn="auto" latinLnBrk="0" hangingPunct="1">
              <a:lnSpc>
                <a:spcPct val="100000"/>
              </a:lnSpc>
              <a:spcBef>
                <a:spcPts val="0"/>
              </a:spcBef>
              <a:spcAft>
                <a:spcPts val="800"/>
              </a:spcAft>
              <a:buClrTx/>
              <a:buSzTx/>
              <a:buFontTx/>
              <a:buAutoNum type="arabicPeriod"/>
              <a:tabLst/>
              <a:defRPr/>
            </a:pPr>
            <a:r>
              <a:rPr kumimoji="0" lang="en-US" sz="1600" b="1" i="0" u="none" strike="noStrike" kern="1200" cap="none" spc="0" normalizeH="0" baseline="0" noProof="0" dirty="0" smtClean="0">
                <a:ln>
                  <a:noFill/>
                </a:ln>
                <a:solidFill>
                  <a:srgbClr val="0000CC"/>
                </a:solidFill>
                <a:effectLst/>
                <a:uLnTx/>
                <a:uFillTx/>
                <a:latin typeface="Arial"/>
                <a:ea typeface="+mn-ea"/>
                <a:cs typeface="+mn-cs"/>
              </a:rPr>
              <a:t>Write results</a:t>
            </a:r>
          </a:p>
          <a:p>
            <a:pPr marL="342900" marR="0" lvl="0" indent="-342900" algn="l" defTabSz="914400" rtl="0" eaLnBrk="1" fontAlgn="auto" latinLnBrk="0" hangingPunct="1">
              <a:lnSpc>
                <a:spcPct val="100000"/>
              </a:lnSpc>
              <a:spcBef>
                <a:spcPts val="0"/>
              </a:spcBef>
              <a:spcAft>
                <a:spcPts val="800"/>
              </a:spcAft>
              <a:buClrTx/>
              <a:buSzTx/>
              <a:buFontTx/>
              <a:buAutoNum type="arabicPeriod"/>
              <a:tabLst/>
              <a:defRPr/>
            </a:pPr>
            <a:r>
              <a:rPr kumimoji="0" lang="en-US" sz="1600" b="1" i="0" u="none" strike="noStrike" kern="1200" cap="none" spc="0" normalizeH="0" baseline="0" noProof="0" dirty="0" smtClean="0">
                <a:ln>
                  <a:noFill/>
                </a:ln>
                <a:solidFill>
                  <a:srgbClr val="0000CC"/>
                </a:solidFill>
                <a:effectLst/>
                <a:uLnTx/>
                <a:uFillTx/>
                <a:latin typeface="Arial"/>
                <a:ea typeface="+mn-ea"/>
                <a:cs typeface="+mn-cs"/>
              </a:rPr>
              <a:t>Connect transfer streams</a:t>
            </a:r>
          </a:p>
          <a:p>
            <a:pPr marL="342900" marR="0" lvl="0" indent="-342900" algn="l" defTabSz="914400" rtl="0" eaLnBrk="1" fontAlgn="auto" latinLnBrk="0" hangingPunct="1">
              <a:lnSpc>
                <a:spcPct val="100000"/>
              </a:lnSpc>
              <a:spcBef>
                <a:spcPts val="0"/>
              </a:spcBef>
              <a:spcAft>
                <a:spcPts val="800"/>
              </a:spcAft>
              <a:buClrTx/>
              <a:buSzTx/>
              <a:buFontTx/>
              <a:buAutoNum type="arabicPeriod"/>
              <a:tabLst/>
              <a:defRPr/>
            </a:pPr>
            <a:r>
              <a:rPr kumimoji="0" lang="en-US" sz="1600" b="1" i="0" u="none" strike="noStrike" kern="1200" cap="none" spc="0" normalizeH="0" baseline="0" noProof="0" dirty="0" smtClean="0">
                <a:ln>
                  <a:noFill/>
                </a:ln>
                <a:solidFill>
                  <a:srgbClr val="0000CC"/>
                </a:solidFill>
                <a:effectLst/>
                <a:uLnTx/>
                <a:uFillTx/>
                <a:latin typeface="Arial"/>
                <a:ea typeface="+mn-ea"/>
                <a:cs typeface="+mn-cs"/>
              </a:rPr>
              <a:t>Call the kinetics model</a:t>
            </a:r>
          </a:p>
          <a:p>
            <a:pPr marL="342900" marR="0" lvl="0" indent="-342900" algn="l" defTabSz="914400" rtl="0" eaLnBrk="1" fontAlgn="auto" latinLnBrk="0" hangingPunct="1">
              <a:lnSpc>
                <a:spcPct val="100000"/>
              </a:lnSpc>
              <a:spcBef>
                <a:spcPts val="0"/>
              </a:spcBef>
              <a:spcAft>
                <a:spcPts val="800"/>
              </a:spcAft>
              <a:buClrTx/>
              <a:buSzTx/>
              <a:buFontTx/>
              <a:buAutoNum type="arabicPeriod"/>
              <a:tabLst/>
              <a:defRPr/>
            </a:pPr>
            <a:r>
              <a:rPr kumimoji="0" lang="en-US" sz="1600" b="1" i="0" u="none" strike="noStrike" kern="1200" cap="none" spc="0" normalizeH="0" baseline="0" noProof="0" dirty="0" smtClean="0">
                <a:ln>
                  <a:noFill/>
                </a:ln>
                <a:solidFill>
                  <a:srgbClr val="0000CC"/>
                </a:solidFill>
                <a:effectLst/>
                <a:uLnTx/>
                <a:uFillTx/>
                <a:latin typeface="Arial"/>
                <a:ea typeface="+mn-ea"/>
                <a:cs typeface="+mn-cs"/>
              </a:rPr>
              <a:t>Definite all the reaction streams</a:t>
            </a:r>
          </a:p>
          <a:p>
            <a:pPr marL="342900" marR="0" lvl="0" indent="-342900" algn="l" defTabSz="914400" rtl="0" eaLnBrk="1" fontAlgn="auto" latinLnBrk="0" hangingPunct="1">
              <a:lnSpc>
                <a:spcPct val="100000"/>
              </a:lnSpc>
              <a:spcBef>
                <a:spcPts val="0"/>
              </a:spcBef>
              <a:spcAft>
                <a:spcPts val="800"/>
              </a:spcAft>
              <a:buClrTx/>
              <a:buSzTx/>
              <a:buFontTx/>
              <a:buAutoNum type="arabicPeriod"/>
              <a:tabLst/>
              <a:defRPr/>
            </a:pPr>
            <a:r>
              <a:rPr kumimoji="0" lang="en-US" sz="1600" b="1" i="0" u="none" strike="noStrike" kern="1200" cap="none" spc="0" normalizeH="0" baseline="0" noProof="0" dirty="0" smtClean="0">
                <a:ln>
                  <a:noFill/>
                </a:ln>
                <a:solidFill>
                  <a:srgbClr val="0000CC"/>
                </a:solidFill>
                <a:effectLst/>
                <a:uLnTx/>
                <a:uFillTx/>
                <a:latin typeface="Arial"/>
                <a:ea typeface="+mn-ea"/>
                <a:cs typeface="+mn-cs"/>
              </a:rPr>
              <a:t>Store reacted streams</a:t>
            </a:r>
          </a:p>
        </p:txBody>
      </p:sp>
      <p:cxnSp>
        <p:nvCxnSpPr>
          <p:cNvPr id="10" name="Straight Arrow Connector 9"/>
          <p:cNvCxnSpPr/>
          <p:nvPr/>
        </p:nvCxnSpPr>
        <p:spPr>
          <a:xfrm flipV="1">
            <a:off x="3143634" y="3610931"/>
            <a:ext cx="590578" cy="457322"/>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419" y="3442646"/>
            <a:ext cx="18001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600" b="1" i="0" u="none" strike="noStrike" kern="1200" cap="none" spc="0" normalizeH="0" baseline="0" noProof="0" dirty="0" smtClean="0">
                <a:ln>
                  <a:noFill/>
                </a:ln>
                <a:solidFill>
                  <a:srgbClr val="0000CC"/>
                </a:solidFill>
                <a:effectLst/>
                <a:uLnTx/>
                <a:uFillTx/>
                <a:latin typeface="Arial"/>
                <a:ea typeface="+mn-ea"/>
                <a:cs typeface="+mn-cs"/>
              </a:rPr>
              <a:t>10. Calculate equilibriums </a:t>
            </a:r>
          </a:p>
        </p:txBody>
      </p:sp>
      <p:cxnSp>
        <p:nvCxnSpPr>
          <p:cNvPr id="18" name="Straight Arrow Connector 17"/>
          <p:cNvCxnSpPr/>
          <p:nvPr/>
        </p:nvCxnSpPr>
        <p:spPr>
          <a:xfrm flipV="1">
            <a:off x="2752627" y="4068253"/>
            <a:ext cx="979402" cy="405643"/>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956007" y="4385183"/>
            <a:ext cx="802749" cy="280784"/>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669427" y="4708935"/>
            <a:ext cx="1062602" cy="88713"/>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773375" y="4922342"/>
            <a:ext cx="1080361" cy="110345"/>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184472" y="5184644"/>
            <a:ext cx="669264" cy="250345"/>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764461" y="5254123"/>
            <a:ext cx="994295" cy="402302"/>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728249" y="5408076"/>
            <a:ext cx="1125487" cy="636500"/>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773375" y="5613266"/>
            <a:ext cx="1021593" cy="811908"/>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439273" y="4315431"/>
            <a:ext cx="517900" cy="69752"/>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2853607" y="829813"/>
            <a:ext cx="4129110" cy="1531919"/>
          </a:xfrm>
          <a:prstGeom prst="rect">
            <a:avLst/>
          </a:prstGeom>
        </p:spPr>
      </p:pic>
      <p:sp>
        <p:nvSpPr>
          <p:cNvPr id="3" name="Plus 2"/>
          <p:cNvSpPr/>
          <p:nvPr/>
        </p:nvSpPr>
        <p:spPr>
          <a:xfrm>
            <a:off x="5019072" y="2027083"/>
            <a:ext cx="897729" cy="948912"/>
          </a:xfrm>
          <a:prstGeom prst="mathPlus">
            <a:avLst/>
          </a:prstGeom>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itel 1"/>
          <p:cNvSpPr txBox="1">
            <a:spLocks/>
          </p:cNvSpPr>
          <p:nvPr/>
        </p:nvSpPr>
        <p:spPr>
          <a:xfrm>
            <a:off x="297516" y="25457"/>
            <a:ext cx="4133643" cy="512696"/>
          </a:xfrm>
          <a:prstGeom prst="rect">
            <a:avLst/>
          </a:prstGeom>
        </p:spPr>
        <p:txBody>
          <a:bodyPr vert="horz" lIns="0" tIns="0" rIns="0" bIns="0" rtlCol="0" anchor="b" anchorCtr="0">
            <a:normAutofit/>
          </a:bodyPr>
          <a:lst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sz="2500" b="1" i="0" u="sng" strike="noStrike" kern="1200" cap="none" spc="0" normalizeH="0" baseline="0" noProof="0" dirty="0" smtClean="0">
                <a:ln>
                  <a:noFill/>
                </a:ln>
                <a:solidFill>
                  <a:srgbClr val="003300"/>
                </a:solidFill>
                <a:effectLst/>
                <a:uLnTx/>
                <a:uFillTx/>
                <a:latin typeface="Calibri" panose="020F0502020204030204" pitchFamily="34" charset="0"/>
                <a:ea typeface="+mj-ea"/>
                <a:cs typeface="Calibri" panose="020F0502020204030204" pitchFamily="34" charset="0"/>
              </a:rPr>
              <a:t>Model </a:t>
            </a:r>
            <a:r>
              <a:rPr kumimoji="0" lang="en-US" sz="2500" b="1" i="0" u="sng" strike="noStrike" kern="1200" cap="none" spc="0" normalizeH="0" baseline="0" noProof="0" dirty="0" smtClean="0">
                <a:ln>
                  <a:noFill/>
                </a:ln>
                <a:solidFill>
                  <a:srgbClr val="003300"/>
                </a:solidFill>
                <a:effectLst/>
                <a:uLnTx/>
                <a:uFillTx/>
                <a:latin typeface="Calibri" panose="020F0502020204030204" pitchFamily="34" charset="0"/>
                <a:ea typeface="+mj-ea"/>
                <a:cs typeface="Calibri" panose="020F0502020204030204" pitchFamily="34" charset="0"/>
              </a:rPr>
              <a:t>implement</a:t>
            </a:r>
          </a:p>
        </p:txBody>
      </p:sp>
      <p:sp>
        <p:nvSpPr>
          <p:cNvPr id="21" name="TextBox 20"/>
          <p:cNvSpPr txBox="1"/>
          <p:nvPr/>
        </p:nvSpPr>
        <p:spPr>
          <a:xfrm>
            <a:off x="1322829" y="2502658"/>
            <a:ext cx="143980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2000" b="1" i="0" u="none" strike="noStrike" kern="1200" cap="none" spc="0" normalizeH="0" baseline="0" noProof="0" dirty="0" err="1" smtClean="0">
                <a:ln>
                  <a:noFill/>
                </a:ln>
                <a:solidFill>
                  <a:srgbClr val="00B0F0"/>
                </a:solidFill>
                <a:effectLst/>
                <a:uLnTx/>
                <a:uFillTx/>
                <a:latin typeface="Arial"/>
                <a:ea typeface="+mn-ea"/>
                <a:cs typeface="+mn-cs"/>
              </a:rPr>
              <a:t>ChemApp</a:t>
            </a:r>
            <a:endParaRPr kumimoji="0" lang="en-US" sz="2000" b="1" i="0" u="none" strike="noStrike" kern="1200" cap="none" spc="0" normalizeH="0" baseline="0" noProof="0" dirty="0" smtClean="0">
              <a:ln>
                <a:noFill/>
              </a:ln>
              <a:solidFill>
                <a:srgbClr val="00B0F0"/>
              </a:solidFill>
              <a:effectLst/>
              <a:uLnTx/>
              <a:uFillTx/>
              <a:latin typeface="Arial"/>
              <a:ea typeface="+mn-ea"/>
              <a:cs typeface="+mn-cs"/>
            </a:endParaRPr>
          </a:p>
        </p:txBody>
      </p:sp>
      <p:sp>
        <p:nvSpPr>
          <p:cNvPr id="23" name="Tijdelijke aanduiding voor dianummer 2"/>
          <p:cNvSpPr txBox="1">
            <a:spLocks/>
          </p:cNvSpPr>
          <p:nvPr/>
        </p:nvSpPr>
        <p:spPr>
          <a:xfrm>
            <a:off x="-640411" y="6573081"/>
            <a:ext cx="936000" cy="215992"/>
          </a:xfrm>
          <a:prstGeom prst="rect">
            <a:avLst/>
          </a:prstGeom>
        </p:spPr>
        <p:txBody>
          <a:bodyPr vert="horz" lIns="0" tIns="0" rIns="0" bIns="0" rtlCol="0" anchor="t" anchorCtr="0"/>
          <a:lstStyle>
            <a:defPPr>
              <a:defRPr lang="nl-BE"/>
            </a:defPPr>
            <a:lvl1pPr marL="0" algn="r" defTabSz="914400" rtl="0" eaLnBrk="1" latinLnBrk="0" hangingPunct="1">
              <a:defRPr sz="1000" kern="1200">
                <a:solidFill>
                  <a:srgbClr val="00407A"/>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9</a:t>
            </a:r>
            <a:endParaRPr kumimoji="0" lang="en-US" sz="10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6" name="TextBox 25"/>
          <p:cNvSpPr txBox="1"/>
          <p:nvPr/>
        </p:nvSpPr>
        <p:spPr>
          <a:xfrm>
            <a:off x="335182" y="5298979"/>
            <a:ext cx="1439806" cy="707886"/>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2000" b="1" i="0" u="none" strike="noStrike" kern="1200" cap="none" spc="0" normalizeH="0" baseline="0" noProof="0" dirty="0" smtClean="0">
                <a:ln>
                  <a:noFill/>
                </a:ln>
                <a:solidFill>
                  <a:srgbClr val="00B0F0"/>
                </a:solidFill>
                <a:effectLst/>
                <a:uLnTx/>
                <a:uFillTx/>
                <a:latin typeface="Arial"/>
                <a:ea typeface="+mn-ea"/>
                <a:cs typeface="+mn-cs"/>
              </a:rPr>
              <a:t>Highly modular</a:t>
            </a:r>
            <a:endParaRPr kumimoji="0" lang="en-US" sz="2000" b="1" i="0" u="none" strike="noStrike" kern="1200" cap="none" spc="0" normalizeH="0" baseline="0" noProof="0" dirty="0" smtClean="0">
              <a:ln>
                <a:noFill/>
              </a:ln>
              <a:solidFill>
                <a:srgbClr val="00B0F0"/>
              </a:solidFill>
              <a:effectLst/>
              <a:uLnTx/>
              <a:uFillTx/>
              <a:latin typeface="Arial"/>
              <a:ea typeface="+mn-ea"/>
              <a:cs typeface="+mn-cs"/>
            </a:endParaRPr>
          </a:p>
        </p:txBody>
      </p:sp>
    </p:spTree>
    <p:extLst>
      <p:ext uri="{BB962C8B-B14F-4D97-AF65-F5344CB8AC3E}">
        <p14:creationId xmlns:p14="http://schemas.microsoft.com/office/powerpoint/2010/main" val="364066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8|144.3"/>
</p:tagLst>
</file>

<file path=ppt/theme/theme1.xml><?xml version="1.0" encoding="utf-8"?>
<a:theme xmlns:a="http://schemas.openxmlformats.org/drawingml/2006/main" name="Corporate-KU Leuven-Liggend-Achtergrond Wit">
  <a:themeElements>
    <a:clrScheme name="KULeuven-Themakleuren">
      <a:dk1>
        <a:srgbClr val="00407A"/>
      </a:dk1>
      <a:lt1>
        <a:srgbClr val="FFFFFF"/>
      </a:lt1>
      <a:dk2>
        <a:srgbClr val="00407A"/>
      </a:dk2>
      <a:lt2>
        <a:srgbClr val="FFFFFF"/>
      </a:lt2>
      <a:accent1>
        <a:srgbClr val="1D8DB0"/>
      </a:accent1>
      <a:accent2>
        <a:srgbClr val="116E8A"/>
      </a:accent2>
      <a:accent3>
        <a:srgbClr val="52BDEC"/>
      </a:accent3>
      <a:accent4>
        <a:srgbClr val="00407A"/>
      </a:accent4>
      <a:accent5>
        <a:srgbClr val="7F7F7F"/>
      </a:accent5>
      <a:accent6>
        <a:srgbClr val="595959"/>
      </a:accent6>
      <a:hlink>
        <a:srgbClr val="1D8DB0"/>
      </a:hlink>
      <a:folHlink>
        <a:srgbClr val="00407A"/>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orporate-KU Leuven-Liggend-Achtergrond Wit en Watermerk">
  <a:themeElements>
    <a:clrScheme name="KULeuven-Themakleuren">
      <a:dk1>
        <a:srgbClr val="00407A"/>
      </a:dk1>
      <a:lt1>
        <a:srgbClr val="FFFFFF"/>
      </a:lt1>
      <a:dk2>
        <a:srgbClr val="00407A"/>
      </a:dk2>
      <a:lt2>
        <a:srgbClr val="FFFFFF"/>
      </a:lt2>
      <a:accent1>
        <a:srgbClr val="1D8DB0"/>
      </a:accent1>
      <a:accent2>
        <a:srgbClr val="116E8A"/>
      </a:accent2>
      <a:accent3>
        <a:srgbClr val="86BCE5"/>
      </a:accent3>
      <a:accent4>
        <a:srgbClr val="00407A"/>
      </a:accent4>
      <a:accent5>
        <a:srgbClr val="7F7F7F"/>
      </a:accent5>
      <a:accent6>
        <a:srgbClr val="595959"/>
      </a:accent6>
      <a:hlink>
        <a:srgbClr val="009999"/>
      </a:hlink>
      <a:folHlink>
        <a:srgbClr val="800080"/>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corporate-KULeuven</Template>
  <TotalTime>1130039</TotalTime>
  <Words>1085</Words>
  <Application>Microsoft Office PowerPoint</Application>
  <PresentationFormat>On-screen Show (4:3)</PresentationFormat>
  <Paragraphs>251</Paragraphs>
  <Slides>16</Slides>
  <Notes>9</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8" baseType="lpstr">
      <vt:lpstr>SimSun</vt:lpstr>
      <vt:lpstr>SimSun</vt:lpstr>
      <vt:lpstr>Arial</vt:lpstr>
      <vt:lpstr>Arial Black</vt:lpstr>
      <vt:lpstr>Calibri</vt:lpstr>
      <vt:lpstr>Cambria Math</vt:lpstr>
      <vt:lpstr>Courier New</vt:lpstr>
      <vt:lpstr>Times New Roman</vt:lpstr>
      <vt:lpstr>Wingdings</vt:lpstr>
      <vt:lpstr>Corporate-KU Leuven-Liggend-Achtergrond Wit</vt:lpstr>
      <vt:lpstr>Corporate-KU Leuven-Liggend-Achtergrond Wit en Watermerk</vt:lpstr>
      <vt:lpstr>Visio</vt:lpstr>
      <vt:lpstr>An effective equilibrium reaction model for the submerged plasma fuming process using ChemApp</vt:lpstr>
      <vt:lpstr>PowerPoint Presentation</vt:lpstr>
      <vt:lpstr>Backgrounds</vt:lpstr>
      <vt:lpstr>PowerPoint Presentation</vt:lpstr>
      <vt:lpstr>PowerPoint Presentation</vt:lpstr>
      <vt:lpstr>PowerPoint Presentation</vt:lpstr>
      <vt:lpstr>PowerPoint Presentation</vt:lpstr>
      <vt:lpstr>ChemApp-based fuming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KULeuven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ICTS | Communicatie, Servicepunt en Opleiding</dc:creator>
  <dc:description>Huisstijl KU Leuven - versie 24 juli 2012</dc:description>
  <cp:lastModifiedBy>Zhongfu Cheng</cp:lastModifiedBy>
  <cp:revision>609</cp:revision>
  <dcterms:created xsi:type="dcterms:W3CDTF">2012-07-10T07:57:57Z</dcterms:created>
  <dcterms:modified xsi:type="dcterms:W3CDTF">2019-04-02T23:24:49Z</dcterms:modified>
</cp:coreProperties>
</file>